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modernComment_8ED_29851972.xml" ContentType="application/vnd.ms-powerpoint.comments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4"/>
  </p:sldMasterIdLst>
  <p:notesMasterIdLst>
    <p:notesMasterId r:id="rId21"/>
  </p:notesMasterIdLst>
  <p:sldIdLst>
    <p:sldId id="257" r:id="rId5"/>
    <p:sldId id="2301" r:id="rId6"/>
    <p:sldId id="2302" r:id="rId7"/>
    <p:sldId id="2231" r:id="rId8"/>
    <p:sldId id="2309" r:id="rId9"/>
    <p:sldId id="342" r:id="rId10"/>
    <p:sldId id="493" r:id="rId11"/>
    <p:sldId id="2328" r:id="rId12"/>
    <p:sldId id="2329" r:id="rId13"/>
    <p:sldId id="2325" r:id="rId14"/>
    <p:sldId id="2264" r:id="rId15"/>
    <p:sldId id="2265" r:id="rId16"/>
    <p:sldId id="2326" r:id="rId17"/>
    <p:sldId id="2327" r:id="rId18"/>
    <p:sldId id="2285" r:id="rId19"/>
    <p:sldId id="291" r:id="rId20"/>
  </p:sldIdLst>
  <p:sldSz cx="9144000" cy="5143500" type="screen16x9"/>
  <p:notesSz cx="6858000" cy="9144000"/>
  <p:embeddedFontLst>
    <p:embeddedFont>
      <p:font typeface="Archivo Black" panose="020B0A03020202020B04" pitchFamily="34" charset="-18"/>
      <p:regular r:id="rId22"/>
    </p:embeddedFont>
    <p:embeddedFont>
      <p:font typeface="Roboto" panose="02000000000000000000" pitchFamily="2" charset="0"/>
      <p:regular r:id="rId23"/>
      <p:bold r:id="rId24"/>
      <p:italic r:id="rId25"/>
      <p:boldItalic r:id="rId26"/>
    </p:embeddedFont>
    <p:embeddedFont>
      <p:font typeface="Segoe UI" panose="020B0502040204020203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3DC4E90-2F28-D1B7-A483-3198C8109C59}" name="Jakub Pistorius" initials="JP" userId="S::jakub.pistorius@so-fa.cz::2fdc1cfe-7fab-4385-b837-cfb1cdaf143d" providerId="AD"/>
  <p188:author id="{229AF9B0-ECF4-81CD-167E-17799B6664DF}" name="Tereza Svačinová" initials="" userId="S::tereza.svacinova@so-fa.cz::f53bb250-ab94-4abf-83c1-df6d3e213209" providerId="AD"/>
  <p188:author id="{F156AFEA-D52E-655A-6584-63BF8C14E1AB}" name="Martina Koplová" initials="MK" userId="S::martina.koplova@so-fa.cz::77d67907-80aa-4462-8c6a-91a9f60f88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D6BA"/>
    <a:srgbClr val="F1B0CE"/>
    <a:srgbClr val="3F4DDB"/>
    <a:srgbClr val="FFD617"/>
    <a:srgbClr val="EF4B0B"/>
    <a:srgbClr val="E8510E"/>
    <a:srgbClr val="FED614"/>
    <a:srgbClr val="41F07D"/>
    <a:srgbClr val="F5715F"/>
    <a:srgbClr val="DFA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149B22-586D-4B9C-9B11-8F2C9347224D}">
  <a:tblStyle styleId="{3C149B22-586D-4B9C-9B11-8F2C9347224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75"/>
  </p:normalViewPr>
  <p:slideViewPr>
    <p:cSldViewPr snapToGrid="0">
      <p:cViewPr varScale="1">
        <p:scale>
          <a:sx n="78" d="100"/>
          <a:sy n="78" d="100"/>
        </p:scale>
        <p:origin x="128" y="52"/>
      </p:cViewPr>
      <p:guideLst>
        <p:guide orient="horz" pos="1620"/>
        <p:guide pos="22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omments/modernComment_8ED_298519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E5B0263-37B6-466B-AF03-799B6A22FFDE}" authorId="{63DC4E90-2F28-D1B7-A483-3198C8109C59}" created="2024-07-18T08:38:16.643">
    <pc:sldMkLst xmlns:pc="http://schemas.microsoft.com/office/powerpoint/2013/main/command">
      <pc:docMk/>
      <pc:sldMk cId="696588658" sldId="2285"/>
    </pc:sldMkLst>
    <p188:txBody>
      <a:bodyPr/>
      <a:lstStyle/>
      <a:p>
        <a:r>
          <a:rPr lang="cs-CZ"/>
          <a:t>Před tímhle slidem by mělo být shrnutí - co jsme probrali - co to v obecné rovině je a čemu to pomáhá.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4F0J8S9518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psv.cz/documents/20142/954480/manual.pdf/acf5d4a4-2427-aff8-c229-e2a2ce81f5db" TargetMode="External"/><Relationship Id="rId4" Type="http://schemas.openxmlformats.org/officeDocument/2006/relationships/hyperlink" Target="http://www.benepal.cz/files/project_4_file/CASE-MANAGEMENT.PDF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4F0J8S9518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psv.cz/documents/20142/954480/manual.pdf/acf5d4a4-2427-aff8-c229-e2a2ce81f5db" TargetMode="External"/><Relationship Id="rId4" Type="http://schemas.openxmlformats.org/officeDocument/2006/relationships/hyperlink" Target="http://www.benepal.cz/files/project_4_file/CASE-MANAGEMENT.PDF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4F0J8S9518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psv.cz/documents/20142/954480/manual.pdf/acf5d4a4-2427-aff8-c229-e2a2ce81f5db" TargetMode="External"/><Relationship Id="rId4" Type="http://schemas.openxmlformats.org/officeDocument/2006/relationships/hyperlink" Target="http://www.benepal.cz/files/project_4_file/CASE-MANAGEMENT.PDF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4F0J8S9518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psv.cz/documents/20142/954480/manual.pdf/acf5d4a4-2427-aff8-c229-e2a2ce81f5db" TargetMode="External"/><Relationship Id="rId4" Type="http://schemas.openxmlformats.org/officeDocument/2006/relationships/hyperlink" Target="http://www.benepal.cz/files/project_4_file/CASE-MANAGEMENT.PDF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err="1"/>
              <a:t>Přihlašte</a:t>
            </a:r>
            <a:r>
              <a:rPr lang="en-US"/>
              <a:t> se, </a:t>
            </a:r>
            <a:r>
              <a:rPr lang="en-US" err="1"/>
              <a:t>kdo</a:t>
            </a:r>
            <a:r>
              <a:rPr lang="en-US"/>
              <a:t> </a:t>
            </a:r>
            <a:r>
              <a:rPr lang="en-US" err="1"/>
              <a:t>jste</a:t>
            </a:r>
            <a:r>
              <a:rPr lang="en-US"/>
              <a:t> se </a:t>
            </a:r>
            <a:r>
              <a:rPr lang="en-US" err="1"/>
              <a:t>někdy</a:t>
            </a:r>
            <a:r>
              <a:rPr lang="en-US"/>
              <a:t> </a:t>
            </a:r>
            <a:r>
              <a:rPr lang="en-US" err="1"/>
              <a:t>propojil</a:t>
            </a:r>
            <a:r>
              <a:rPr lang="en-US"/>
              <a:t> s </a:t>
            </a:r>
            <a:r>
              <a:rPr lang="en-US" err="1"/>
              <a:t>někým</a:t>
            </a:r>
            <a:r>
              <a:rPr lang="en-US"/>
              <a:t> </a:t>
            </a:r>
            <a:r>
              <a:rPr lang="en-US" err="1"/>
              <a:t>mimo</a:t>
            </a:r>
            <a:r>
              <a:rPr lang="en-US"/>
              <a:t> segment?</a:t>
            </a:r>
          </a:p>
          <a:p>
            <a:pPr marL="0" indent="0">
              <a:buNone/>
            </a:pPr>
            <a:r>
              <a:rPr lang="en-US"/>
              <a:t>Co pro </a:t>
            </a:r>
            <a:r>
              <a:rPr lang="en-US" err="1"/>
              <a:t>vás</a:t>
            </a:r>
            <a:r>
              <a:rPr lang="en-US"/>
              <a:t> </a:t>
            </a:r>
            <a:r>
              <a:rPr lang="en-US" err="1"/>
              <a:t>znamená</a:t>
            </a:r>
            <a:r>
              <a:rPr lang="en-US"/>
              <a:t> </a:t>
            </a:r>
            <a:r>
              <a:rPr lang="en-US" err="1"/>
              <a:t>mezioborová</a:t>
            </a:r>
            <a:r>
              <a:rPr lang="en-US"/>
              <a:t> </a:t>
            </a:r>
            <a:r>
              <a:rPr lang="en-US" err="1"/>
              <a:t>spolupráce</a:t>
            </a:r>
            <a:r>
              <a:rPr lang="en-US"/>
              <a:t>? </a:t>
            </a:r>
            <a:r>
              <a:rPr lang="en-US" err="1"/>
              <a:t>Proč</a:t>
            </a:r>
            <a:r>
              <a:rPr lang="en-US"/>
              <a:t> je </a:t>
            </a:r>
            <a:r>
              <a:rPr lang="en-US" err="1"/>
              <a:t>potřeba</a:t>
            </a:r>
            <a:r>
              <a:rPr lang="en-US"/>
              <a:t> </a:t>
            </a:r>
            <a:r>
              <a:rPr lang="en-US" err="1"/>
              <a:t>mezioborová</a:t>
            </a:r>
            <a:r>
              <a:rPr lang="en-US"/>
              <a:t> </a:t>
            </a:r>
            <a:r>
              <a:rPr lang="en-US" err="1"/>
              <a:t>spolupráce</a:t>
            </a:r>
            <a:r>
              <a:rPr lang="en-US"/>
              <a:t> </a:t>
            </a:r>
            <a:r>
              <a:rPr lang="en-US" err="1"/>
              <a:t>při</a:t>
            </a:r>
            <a:r>
              <a:rPr lang="en-US"/>
              <a:t> </a:t>
            </a:r>
            <a:r>
              <a:rPr lang="en-US" err="1"/>
              <a:t>podpoře</a:t>
            </a:r>
            <a:r>
              <a:rPr lang="en-US"/>
              <a:t> </a:t>
            </a:r>
            <a:r>
              <a:rPr lang="en-US" err="1"/>
              <a:t>ohrožených</a:t>
            </a:r>
            <a:r>
              <a:rPr lang="en-US"/>
              <a:t> </a:t>
            </a:r>
            <a:r>
              <a:rPr lang="en-US" err="1"/>
              <a:t>dětí</a:t>
            </a:r>
            <a:r>
              <a:rPr lang="en-US"/>
              <a:t>?</a:t>
            </a:r>
          </a:p>
          <a:p>
            <a:pPr marL="0" indent="0">
              <a:buNone/>
            </a:pPr>
            <a:r>
              <a:rPr lang="en-US"/>
              <a:t>Jak </a:t>
            </a:r>
            <a:r>
              <a:rPr lang="en-US" err="1"/>
              <a:t>vnímáte</a:t>
            </a:r>
            <a:r>
              <a:rPr lang="en-US"/>
              <a:t> </a:t>
            </a:r>
            <a:r>
              <a:rPr lang="en-US" err="1"/>
              <a:t>vaši</a:t>
            </a:r>
            <a:r>
              <a:rPr lang="en-US"/>
              <a:t> </a:t>
            </a:r>
            <a:r>
              <a:rPr lang="en-US" err="1"/>
              <a:t>mezioborovou</a:t>
            </a:r>
            <a:r>
              <a:rPr lang="en-US"/>
              <a:t> spolupráci? 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B128ABF2-A9D3-A223-A6F4-4C33DF256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d11d6b7af_0_31:notes">
            <a:extLst>
              <a:ext uri="{FF2B5EF4-FFF2-40B4-BE49-F238E27FC236}">
                <a16:creationId xmlns:a16="http://schemas.microsoft.com/office/drawing/2014/main" id="{1F00F17C-9490-4BB8-171C-EECBDF0AFD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9d11d6b7af_0_31:notes">
            <a:extLst>
              <a:ext uri="{FF2B5EF4-FFF2-40B4-BE49-F238E27FC236}">
                <a16:creationId xmlns:a16="http://schemas.microsoft.com/office/drawing/2014/main" id="{2D5154F5-3E4E-F0AB-3689-09BDC7C66E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1974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19557D70-D571-0CF8-DB96-DCD16E543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d11d6b7af_0_31:notes">
            <a:extLst>
              <a:ext uri="{FF2B5EF4-FFF2-40B4-BE49-F238E27FC236}">
                <a16:creationId xmlns:a16="http://schemas.microsoft.com/office/drawing/2014/main" id="{BD493CD9-C1C9-453B-BFEE-CE02C261B7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9d11d6b7af_0_31:notes">
            <a:extLst>
              <a:ext uri="{FF2B5EF4-FFF2-40B4-BE49-F238E27FC236}">
                <a16:creationId xmlns:a16="http://schemas.microsoft.com/office/drawing/2014/main" id="{43277FC3-6190-F846-35F9-FC7C0B4F2A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6298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B5DFFF5E-3D21-5ED9-C652-64193AA98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d11d6b7af_0_31:notes">
            <a:extLst>
              <a:ext uri="{FF2B5EF4-FFF2-40B4-BE49-F238E27FC236}">
                <a16:creationId xmlns:a16="http://schemas.microsoft.com/office/drawing/2014/main" id="{9BCB952F-63DC-FD56-DE7A-A2A9C0E232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9d11d6b7af_0_31:notes">
            <a:extLst>
              <a:ext uri="{FF2B5EF4-FFF2-40B4-BE49-F238E27FC236}">
                <a16:creationId xmlns:a16="http://schemas.microsoft.com/office/drawing/2014/main" id="{3D8127E2-2880-4705-88BE-8B24A0B046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2946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9d11d6b7af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9d11d6b7af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8172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d11d6b7a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9d11d6b7af_0_31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2213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d11d6b7a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9d11d6b7af_0_31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4104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9d11d6b7af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9d11d6b7af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2922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d11d6b7a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9d11d6b7a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Případová konference</a:t>
            </a:r>
            <a:endParaRPr lang="cs-CZ"/>
          </a:p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Publikace Case management aneb případové konference v praxi</a:t>
            </a:r>
            <a:endParaRPr lang="cs-CZ"/>
          </a:p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    Manuál k případovým konferencím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746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D72E35EF-FB74-F16A-B59D-3E481920D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d11d6b7af_0_31:notes">
            <a:extLst>
              <a:ext uri="{FF2B5EF4-FFF2-40B4-BE49-F238E27FC236}">
                <a16:creationId xmlns:a16="http://schemas.microsoft.com/office/drawing/2014/main" id="{D894F0CD-B935-E3D1-4682-19A0B38228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9d11d6b7af_0_31:notes">
            <a:extLst>
              <a:ext uri="{FF2B5EF4-FFF2-40B4-BE49-F238E27FC236}">
                <a16:creationId xmlns:a16="http://schemas.microsoft.com/office/drawing/2014/main" id="{A4E7780A-E574-C86C-48A7-7513AE8C77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Případová konference</a:t>
            </a:r>
            <a:endParaRPr lang="cs-CZ"/>
          </a:p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Publikace Case management aneb případové konference v praxi</a:t>
            </a:r>
            <a:endParaRPr lang="cs-CZ"/>
          </a:p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    Manuál k případovým konferencím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445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641F3053-6E37-5537-A72D-BA2314551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d11d6b7af_0_31:notes">
            <a:extLst>
              <a:ext uri="{FF2B5EF4-FFF2-40B4-BE49-F238E27FC236}">
                <a16:creationId xmlns:a16="http://schemas.microsoft.com/office/drawing/2014/main" id="{EBCD2F27-EED4-E47C-9E4E-5FB38170D7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9d11d6b7af_0_31:notes">
            <a:extLst>
              <a:ext uri="{FF2B5EF4-FFF2-40B4-BE49-F238E27FC236}">
                <a16:creationId xmlns:a16="http://schemas.microsoft.com/office/drawing/2014/main" id="{BCFB7CFC-20DB-9939-5579-9E57B7893C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Případová konference</a:t>
            </a:r>
            <a:endParaRPr lang="cs-CZ"/>
          </a:p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Publikace Case management aneb případové konference v praxi</a:t>
            </a:r>
            <a:endParaRPr lang="cs-CZ"/>
          </a:p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    Manuál k případovým konferencím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911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8AF421A9-21B0-F6C3-5427-716BE8AC0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d11d6b7af_0_31:notes">
            <a:extLst>
              <a:ext uri="{FF2B5EF4-FFF2-40B4-BE49-F238E27FC236}">
                <a16:creationId xmlns:a16="http://schemas.microsoft.com/office/drawing/2014/main" id="{83BEBDB2-805C-0B61-13A5-AE2E897672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9d11d6b7af_0_31:notes">
            <a:extLst>
              <a:ext uri="{FF2B5EF4-FFF2-40B4-BE49-F238E27FC236}">
                <a16:creationId xmlns:a16="http://schemas.microsoft.com/office/drawing/2014/main" id="{B86EF09A-552B-BE9E-267B-3601681FCF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Případová konference</a:t>
            </a:r>
            <a:endParaRPr lang="cs-CZ"/>
          </a:p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Publikace Case management aneb případové konference v praxi</a:t>
            </a:r>
            <a:endParaRPr lang="cs-CZ"/>
          </a:p>
          <a:p>
            <a:pPr marL="139700" indent="0">
              <a:lnSpc>
                <a:spcPct val="125000"/>
              </a:lnSpc>
              <a:buNone/>
            </a:pPr>
            <a:r>
              <a:rPr lang="cs-CZ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    Manuál k případovým konferencím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919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>
          <a:extLst>
            <a:ext uri="{FF2B5EF4-FFF2-40B4-BE49-F238E27FC236}">
              <a16:creationId xmlns:a16="http://schemas.microsoft.com/office/drawing/2014/main" id="{360C9C8D-54F1-AA85-FB9C-E582B64E3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9d11d6b7af_0_26:notes">
            <a:extLst>
              <a:ext uri="{FF2B5EF4-FFF2-40B4-BE49-F238E27FC236}">
                <a16:creationId xmlns:a16="http://schemas.microsoft.com/office/drawing/2014/main" id="{8282BB29-94BC-60E7-2296-C61135065F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9d11d6b7af_0_26:notes">
            <a:extLst>
              <a:ext uri="{FF2B5EF4-FFF2-40B4-BE49-F238E27FC236}">
                <a16:creationId xmlns:a16="http://schemas.microsoft.com/office/drawing/2014/main" id="{12CFCDEB-A15D-43B9-C331-76A36C087B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0113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rgbClr val="FED615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Font typeface="Archivo Black"/>
              <a:buNone/>
              <a:defRPr sz="5200"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2"/>
          </p:nvPr>
        </p:nvSpPr>
        <p:spPr>
          <a:xfrm>
            <a:off x="311700" y="37486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pic>
        <p:nvPicPr>
          <p:cNvPr id="2" name="Google Shape;9;p1">
            <a:extLst>
              <a:ext uri="{FF2B5EF4-FFF2-40B4-BE49-F238E27FC236}">
                <a16:creationId xmlns:a16="http://schemas.microsoft.com/office/drawing/2014/main" id="{A9D356E4-3A28-FBCF-97E9-0B392F3429FB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713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7E23FD-E7EC-97A3-F753-053F44C1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24E842A-F77D-BF9A-F70E-051F78DBCC2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7" name="Google Shape;9;p1">
            <a:extLst>
              <a:ext uri="{FF2B5EF4-FFF2-40B4-BE49-F238E27FC236}">
                <a16:creationId xmlns:a16="http://schemas.microsoft.com/office/drawing/2014/main" id="{1243B3F3-3928-9B47-39A5-33C5DDB67AA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0825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oogle Shape;9;p1">
            <a:extLst>
              <a:ext uri="{FF2B5EF4-FFF2-40B4-BE49-F238E27FC236}">
                <a16:creationId xmlns:a16="http://schemas.microsoft.com/office/drawing/2014/main" id="{11351C7C-2532-84AA-A682-58B37F04D9E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613876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oogle Shape;9;p1">
            <a:extLst>
              <a:ext uri="{FF2B5EF4-FFF2-40B4-BE49-F238E27FC236}">
                <a16:creationId xmlns:a16="http://schemas.microsoft.com/office/drawing/2014/main" id="{4CFA3FB9-B275-A35B-5CA8-EBA85E15A5AB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oogle Shape;9;p1">
            <a:extLst>
              <a:ext uri="{FF2B5EF4-FFF2-40B4-BE49-F238E27FC236}">
                <a16:creationId xmlns:a16="http://schemas.microsoft.com/office/drawing/2014/main" id="{1E4AB2D0-056B-628A-23A2-E96247B2F50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7492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136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rgbClr val="F1AFCE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Font typeface="Archivo Black"/>
              <a:buNone/>
              <a:defRPr sz="5200"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2"/>
          </p:nvPr>
        </p:nvSpPr>
        <p:spPr>
          <a:xfrm>
            <a:off x="311700" y="37486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pic>
        <p:nvPicPr>
          <p:cNvPr id="2" name="Google Shape;9;p1">
            <a:extLst>
              <a:ext uri="{FF2B5EF4-FFF2-40B4-BE49-F238E27FC236}">
                <a16:creationId xmlns:a16="http://schemas.microsoft.com/office/drawing/2014/main" id="{06088D62-5A63-8ABF-E239-5753200ADBC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41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rgbClr val="F5715F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Font typeface="Archivo Black"/>
              <a:buNone/>
              <a:defRPr sz="5200"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2"/>
          </p:nvPr>
        </p:nvSpPr>
        <p:spPr>
          <a:xfrm>
            <a:off x="311700" y="37486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pic>
        <p:nvPicPr>
          <p:cNvPr id="2" name="Google Shape;9;p1">
            <a:extLst>
              <a:ext uri="{FF2B5EF4-FFF2-40B4-BE49-F238E27FC236}">
                <a16:creationId xmlns:a16="http://schemas.microsoft.com/office/drawing/2014/main" id="{32271603-2097-379E-4D03-26C5801AAA82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1351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rgbClr val="404DDB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Font typeface="Archivo Black"/>
              <a:buNone/>
              <a:defRPr sz="5200">
                <a:solidFill>
                  <a:schemeClr val="bg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bg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2"/>
          </p:nvPr>
        </p:nvSpPr>
        <p:spPr>
          <a:xfrm>
            <a:off x="311700" y="37486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bg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pic>
        <p:nvPicPr>
          <p:cNvPr id="4" name="Google Shape;114;p22">
            <a:extLst>
              <a:ext uri="{FF2B5EF4-FFF2-40B4-BE49-F238E27FC236}">
                <a16:creationId xmlns:a16="http://schemas.microsoft.com/office/drawing/2014/main" id="{AA606CC9-7D74-9F5C-039B-052F0FDFE638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2907" y="4455034"/>
            <a:ext cx="442826" cy="3888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5936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bg>
      <p:bgPr>
        <a:solidFill>
          <a:srgbClr val="FED615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oogle Shape;9;p1">
            <a:extLst>
              <a:ext uri="{FF2B5EF4-FFF2-40B4-BE49-F238E27FC236}">
                <a16:creationId xmlns:a16="http://schemas.microsoft.com/office/drawing/2014/main" id="{7EE37694-58B2-4A65-DF15-96D1A2AD5A5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7099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bg>
      <p:bgPr>
        <a:solidFill>
          <a:srgbClr val="F1AFCE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oogle Shape;9;p1">
            <a:extLst>
              <a:ext uri="{FF2B5EF4-FFF2-40B4-BE49-F238E27FC236}">
                <a16:creationId xmlns:a16="http://schemas.microsoft.com/office/drawing/2014/main" id="{AC647903-93A9-EFF6-7516-09A46091B3E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594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bg>
      <p:bgPr>
        <a:solidFill>
          <a:srgbClr val="F5715F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oogle Shape;9;p1">
            <a:extLst>
              <a:ext uri="{FF2B5EF4-FFF2-40B4-BE49-F238E27FC236}">
                <a16:creationId xmlns:a16="http://schemas.microsoft.com/office/drawing/2014/main" id="{FF1CBF6C-B2F0-324D-958E-BEB3EE93CB6F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0890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bg>
      <p:bgPr>
        <a:solidFill>
          <a:srgbClr val="404DDB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Google Shape;114;p22">
            <a:extLst>
              <a:ext uri="{FF2B5EF4-FFF2-40B4-BE49-F238E27FC236}">
                <a16:creationId xmlns:a16="http://schemas.microsoft.com/office/drawing/2014/main" id="{E8762C0C-6D48-E25C-1322-A686ABC54F00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2907" y="4455034"/>
            <a:ext cx="442826" cy="3888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248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7E23FD-E7EC-97A3-F753-053F44C1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24E842A-F77D-BF9A-F70E-051F78DBCC2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5E1BB63-68CC-BCBA-7384-8AEDD146D5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150" y="1266825"/>
            <a:ext cx="8521700" cy="307975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7" name="Google Shape;9;p1">
            <a:extLst>
              <a:ext uri="{FF2B5EF4-FFF2-40B4-BE49-F238E27FC236}">
                <a16:creationId xmlns:a16="http://schemas.microsoft.com/office/drawing/2014/main" id="{1243B3F3-3928-9B47-39A5-33C5DDB67AA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0525" y="4457050"/>
            <a:ext cx="448301" cy="393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6358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55" r:id="rId11"/>
    <p:sldLayoutId id="2147483657" r:id="rId12"/>
    <p:sldLayoutId id="2147483658" r:id="rId13"/>
    <p:sldLayoutId id="2147483674" r:id="rId14"/>
    <p:sldLayoutId id="2147483676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8/10/relationships/comments" Target="../comments/modernComment_8ED_2985197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tereza.svacinova@so-fa.cz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ietyforall.cz/karta-ki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hyperlink" Target="https://www.nadacesirius.cz/projekty/primarni-prevence/problematika-tyrani-zneuzivani-a-zanedbavani-ditet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>
                <a:latin typeface="Archivo Black" panose="020B0604020202020204" charset="-18"/>
                <a:ea typeface="Roboto" panose="02000000000000000000" pitchFamily="2" charset="0"/>
                <a:cs typeface="Roboto" panose="02000000000000000000" pitchFamily="2" charset="0"/>
              </a:rPr>
              <a:t>Případová setkání jako klíč k včasné mezioborové podpoře ohrožených dětí</a:t>
            </a:r>
            <a:endParaRPr sz="3600" dirty="0">
              <a:latin typeface="Archivo Black" panose="020B0604020202020204" charset="-18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/>
              <a:t>Tereza Svačinová</a:t>
            </a:r>
            <a:r>
              <a:rPr lang="cs-CZ" dirty="0"/>
              <a:t>, manažerka projektu Signály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BF187C10-346B-3D7E-124F-BC244BAB7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>
            <a:extLst>
              <a:ext uri="{FF2B5EF4-FFF2-40B4-BE49-F238E27FC236}">
                <a16:creationId xmlns:a16="http://schemas.microsoft.com/office/drawing/2014/main" id="{8F6B0893-B98C-DCB1-78BE-82CC87AD7C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cs-CZ" dirty="0"/>
              <a:t>Rozvoj případových setkání v územích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7ECAA9C-710C-63B0-398F-828E4BC27A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700" y="1017725"/>
            <a:ext cx="4172836" cy="2082314"/>
          </a:xfrm>
        </p:spPr>
        <p:txBody>
          <a:bodyPr>
            <a:noAutofit/>
          </a:bodyPr>
          <a:lstStyle/>
          <a:p>
            <a:pPr marL="114300" indent="0" algn="l" rtl="0" fontAlgn="base">
              <a:lnSpc>
                <a:spcPts val="1376"/>
              </a:lnSpc>
              <a:spcAft>
                <a:spcPts val="800"/>
              </a:spcAft>
              <a:buNone/>
            </a:pPr>
            <a:r>
              <a:rPr lang="cs-CZ" sz="1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Cíl:</a:t>
            </a:r>
            <a:r>
              <a:rPr lang="cs-CZ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Vytvořit seminář, proškolit facilitátory v území a poskytnout jim metodickou podporu – zajistit kvalitu a udržitelnost pod značkou SOFA. </a:t>
            </a:r>
          </a:p>
          <a:p>
            <a:pPr marL="114300" indent="0" algn="l" rtl="0" fontAlgn="base">
              <a:lnSpc>
                <a:spcPts val="1376"/>
              </a:lnSpc>
              <a:buNone/>
            </a:pPr>
            <a:endParaRPr lang="cs-CZ" sz="14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14300" indent="0" algn="l" rtl="0" fontAlgn="base">
              <a:lnSpc>
                <a:spcPts val="1376"/>
              </a:lnSpc>
              <a:buNone/>
            </a:pPr>
            <a:endParaRPr lang="cs-CZ" sz="14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14300" indent="0" algn="l" rtl="0" fontAlgn="base">
              <a:lnSpc>
                <a:spcPts val="1376"/>
              </a:lnSpc>
              <a:buNone/>
            </a:pPr>
            <a:r>
              <a:rPr lang="cs-CZ" sz="1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Proč? </a:t>
            </a:r>
          </a:p>
          <a:p>
            <a:pPr marL="114300" indent="0" algn="l" rtl="0" fontAlgn="base">
              <a:lnSpc>
                <a:spcPts val="1376"/>
              </a:lnSpc>
              <a:spcAft>
                <a:spcPts val="800"/>
              </a:spcAft>
              <a:buNone/>
            </a:pPr>
            <a:r>
              <a:rPr lang="cs-CZ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Poptávka po facilitaci </a:t>
            </a:r>
            <a:r>
              <a:rPr lang="cs-CZ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případových setkání</a:t>
            </a:r>
            <a:r>
              <a:rPr lang="cs-CZ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edukaci, provázení a metodické podpoře se ozývá ze všech území UNICEF, ale i mimo ně. 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CD13A28-604F-058F-D9DA-672BA8FFE5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Zástupný symbol pro text 2">
            <a:extLst>
              <a:ext uri="{FF2B5EF4-FFF2-40B4-BE49-F238E27FC236}">
                <a16:creationId xmlns:a16="http://schemas.microsoft.com/office/drawing/2014/main" id="{BF8EDB5B-9C19-920A-753F-10951C495407}"/>
              </a:ext>
            </a:extLst>
          </p:cNvPr>
          <p:cNvSpPr txBox="1">
            <a:spLocks/>
          </p:cNvSpPr>
          <p:nvPr/>
        </p:nvSpPr>
        <p:spPr>
          <a:xfrm>
            <a:off x="4929534" y="1017725"/>
            <a:ext cx="3902766" cy="2078430"/>
          </a:xfrm>
          <a:prstGeom prst="rect">
            <a:avLst/>
          </a:prstGeom>
          <a:solidFill>
            <a:srgbClr val="F1B0C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114300" indent="0" algn="l" rtl="0" fontAlgn="base">
              <a:lnSpc>
                <a:spcPts val="1376"/>
              </a:lnSpc>
              <a:spcAft>
                <a:spcPts val="800"/>
              </a:spcAft>
              <a:buNone/>
            </a:pPr>
            <a:r>
              <a:rPr lang="cs-CZ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Návrh konceptu: </a:t>
            </a:r>
            <a:endParaRPr lang="cs-CZ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l" rtl="0" fontAlgn="base">
              <a:lnSpc>
                <a:spcPts val="1376"/>
              </a:lnSpc>
              <a:buNone/>
            </a:pPr>
            <a:r>
              <a:rPr lang="cs-CZ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1. nábor a proškolení facilitátorů/zájemců</a:t>
            </a:r>
          </a:p>
          <a:p>
            <a:pPr marL="114300" indent="0" algn="l" rtl="0" fontAlgn="base">
              <a:lnSpc>
                <a:spcPts val="1376"/>
              </a:lnSpc>
              <a:buNone/>
            </a:pPr>
            <a:r>
              <a:rPr lang="cs-CZ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2. povinná facilitace min. 3 případových setkání</a:t>
            </a:r>
          </a:p>
          <a:p>
            <a:pPr marL="114300" indent="0" algn="l" rtl="0" fontAlgn="base">
              <a:lnSpc>
                <a:spcPts val="1376"/>
              </a:lnSpc>
              <a:buNone/>
            </a:pPr>
            <a:r>
              <a:rPr lang="cs-CZ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3. metodická podpora/konzultace/příprava, min. na první</a:t>
            </a:r>
            <a:r>
              <a:rPr lang="cs-CZ" sz="1200" dirty="0">
                <a:solidFill>
                  <a:srgbClr val="000000"/>
                </a:solidFill>
                <a:latin typeface="Aptos" panose="020B0004020202020204" pitchFamily="34" charset="0"/>
              </a:rPr>
              <a:t>m PS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mentorský/supervizní dohled na místě </a:t>
            </a:r>
          </a:p>
          <a:p>
            <a:pPr marL="114300" indent="0" algn="l" rtl="0" fontAlgn="base">
              <a:lnSpc>
                <a:spcPts val="1376"/>
              </a:lnSpc>
              <a:buNone/>
            </a:pPr>
            <a:r>
              <a:rPr lang="cs-CZ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4. vybudování oficiální sítě facilitátorů pro školy/NNO </a:t>
            </a:r>
          </a:p>
          <a:p>
            <a:pPr marL="114300" indent="0" algn="l" rtl="0" fontAlgn="base">
              <a:lnSpc>
                <a:spcPts val="1376"/>
              </a:lnSpc>
              <a:buNone/>
            </a:pPr>
            <a:r>
              <a:rPr lang="cs-CZ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5. p</a:t>
            </a:r>
            <a:r>
              <a:rPr lang="cs-CZ" sz="1200" dirty="0">
                <a:solidFill>
                  <a:srgbClr val="000000"/>
                </a:solidFill>
                <a:latin typeface="Aptos" panose="020B0004020202020204" pitchFamily="34" charset="0"/>
              </a:rPr>
              <a:t>římá p</a:t>
            </a:r>
            <a:r>
              <a:rPr lang="cs-CZ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odpora škol/ohrožených dětí</a:t>
            </a:r>
            <a:endParaRPr lang="cs-CZ" sz="12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3057053-3CD6-E83C-1C8D-0774BBCEF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337" y="2789937"/>
            <a:ext cx="3784259" cy="208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68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>
          <a:extLst>
            <a:ext uri="{FF2B5EF4-FFF2-40B4-BE49-F238E27FC236}">
              <a16:creationId xmlns:a16="http://schemas.microsoft.com/office/drawing/2014/main" id="{826445A5-8880-9B10-C212-C74D9BB76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>
            <a:extLst>
              <a:ext uri="{FF2B5EF4-FFF2-40B4-BE49-F238E27FC236}">
                <a16:creationId xmlns:a16="http://schemas.microsoft.com/office/drawing/2014/main" id="{EA4A693F-99E9-848D-63C2-411032FC44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r>
              <a:rPr lang="cs-CZ" dirty="0"/>
              <a:t>Příběhy dětí a rodin </a:t>
            </a:r>
          </a:p>
        </p:txBody>
      </p:sp>
    </p:spTree>
    <p:extLst>
      <p:ext uri="{BB962C8B-B14F-4D97-AF65-F5344CB8AC3E}">
        <p14:creationId xmlns:p14="http://schemas.microsoft.com/office/powerpoint/2010/main" val="436958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D6DDA4A9-5FC0-6FBE-F665-B3C8603A1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>
            <a:extLst>
              <a:ext uri="{FF2B5EF4-FFF2-40B4-BE49-F238E27FC236}">
                <a16:creationId xmlns:a16="http://schemas.microsoft.com/office/drawing/2014/main" id="{5F094674-B2DC-EBDD-1618-FC68CFA21C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/>
              <a:t>Hlavní oblast podpory – duševní zdraví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80FCC68-7343-FE26-2FF7-F36631ED55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151" y="1266825"/>
            <a:ext cx="5709754" cy="3079750"/>
          </a:xfrm>
        </p:spPr>
        <p:txBody>
          <a:bodyPr>
            <a:normAutofit fontScale="77500" lnSpcReduction="20000"/>
          </a:bodyPr>
          <a:lstStyle/>
          <a:p>
            <a:pPr marL="223838" indent="-223838">
              <a:buNone/>
            </a:pPr>
            <a:r>
              <a:rPr lang="cs-CZ" b="1" dirty="0"/>
              <a:t>ÚZKOSTI A DEPRESE</a:t>
            </a:r>
          </a:p>
          <a:p>
            <a:pPr marL="223838" indent="-223838">
              <a:buNone/>
            </a:pPr>
            <a:endParaRPr lang="cs-CZ" b="1" dirty="0"/>
          </a:p>
          <a:p>
            <a:pPr marL="223838" indent="-223838">
              <a:buNone/>
            </a:pPr>
            <a:r>
              <a:rPr lang="cs-CZ" b="1" dirty="0"/>
              <a:t>Rodina, 1 dítě (Marek, 14 let)</a:t>
            </a:r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cs-CZ" dirty="0"/>
              <a:t>dlouhodobá </a:t>
            </a:r>
            <a:r>
              <a:rPr lang="cs-CZ" dirty="0" err="1"/>
              <a:t>nedocházka</a:t>
            </a:r>
            <a:r>
              <a:rPr lang="cs-CZ" dirty="0"/>
              <a:t> do školy x zjištěna diagnóza sociální fóbie, v minulosti šikana ve škole, úraz otce s trvalými následky, chlapec do školy vyjde, ale nedojde - úzkost</a:t>
            </a:r>
          </a:p>
          <a:p>
            <a:pPr marL="223838" indent="-223838">
              <a:lnSpc>
                <a:spcPct val="114999"/>
              </a:lnSpc>
              <a:buNone/>
            </a:pPr>
            <a:endParaRPr lang="cs-CZ" dirty="0"/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cs-CZ" b="1" dirty="0"/>
              <a:t>Proběhlo případové setkání</a:t>
            </a:r>
            <a:r>
              <a:rPr lang="cs-CZ" dirty="0"/>
              <a:t>, síťování na odborníky, domluvena podpora NZDM (doučování a komunikace se školou), postupné začlenění chlapce do vyučování (včetně online formy)</a:t>
            </a:r>
          </a:p>
          <a:p>
            <a:pPr marL="223838" indent="-223838"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 marL="223838" indent="-223838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cs-CZ" dirty="0"/>
              <a:t>Markovi bylo umožněno dodělat devátou třídu, škola změnila pohled na chlapcovu situaci</a:t>
            </a:r>
          </a:p>
          <a:p>
            <a:pPr marL="223838" indent="-223838"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27EA6A3-A4AC-EF38-CBC9-AD2FFCC458CD}"/>
              </a:ext>
            </a:extLst>
          </p:cNvPr>
          <p:cNvSpPr txBox="1"/>
          <p:nvPr/>
        </p:nvSpPr>
        <p:spPr>
          <a:xfrm>
            <a:off x="6652026" y="2123364"/>
            <a:ext cx="2346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Zakázka školy </a:t>
            </a:r>
            <a:r>
              <a:rPr lang="cs-CZ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</a:t>
            </a:r>
            <a:r>
              <a:rPr lang="cs-CZ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reálný stav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B4BC56A-FA81-5D14-B984-2753D4D2F0AD}"/>
              </a:ext>
            </a:extLst>
          </p:cNvPr>
          <p:cNvSpPr txBox="1"/>
          <p:nvPr/>
        </p:nvSpPr>
        <p:spPr>
          <a:xfrm>
            <a:off x="6652026" y="2896412"/>
            <a:ext cx="234619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Podpora case managerky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A714F2E9-69E6-4AF1-4C34-7DB541A42592}"/>
              </a:ext>
            </a:extLst>
          </p:cNvPr>
          <p:cNvSpPr txBox="1"/>
          <p:nvPr/>
        </p:nvSpPr>
        <p:spPr>
          <a:xfrm>
            <a:off x="6652027" y="3673881"/>
            <a:ext cx="20184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Jak to dopadlo?</a:t>
            </a:r>
          </a:p>
        </p:txBody>
      </p:sp>
      <p:sp>
        <p:nvSpPr>
          <p:cNvPr id="2" name="Šipka: doprava 5">
            <a:extLst>
              <a:ext uri="{FF2B5EF4-FFF2-40B4-BE49-F238E27FC236}">
                <a16:creationId xmlns:a16="http://schemas.microsoft.com/office/drawing/2014/main" id="{6A68DECC-AE1D-791D-FAE0-4385A6FA2F5C}"/>
              </a:ext>
            </a:extLst>
          </p:cNvPr>
          <p:cNvSpPr/>
          <p:nvPr/>
        </p:nvSpPr>
        <p:spPr>
          <a:xfrm>
            <a:off x="6126226" y="1940849"/>
            <a:ext cx="424387" cy="672809"/>
          </a:xfrm>
          <a:prstGeom prst="rightArrow">
            <a:avLst>
              <a:gd name="adj1" fmla="val 64444"/>
              <a:gd name="adj2" fmla="val 100000"/>
            </a:avLst>
          </a:prstGeom>
          <a:solidFill>
            <a:srgbClr val="3F4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7">
            <a:extLst>
              <a:ext uri="{FF2B5EF4-FFF2-40B4-BE49-F238E27FC236}">
                <a16:creationId xmlns:a16="http://schemas.microsoft.com/office/drawing/2014/main" id="{E81B7B04-324B-DB1C-9D8B-1937927CE445}"/>
              </a:ext>
            </a:extLst>
          </p:cNvPr>
          <p:cNvSpPr/>
          <p:nvPr/>
        </p:nvSpPr>
        <p:spPr>
          <a:xfrm>
            <a:off x="6126226" y="2713897"/>
            <a:ext cx="424387" cy="672809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3F4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9">
            <a:extLst>
              <a:ext uri="{FF2B5EF4-FFF2-40B4-BE49-F238E27FC236}">
                <a16:creationId xmlns:a16="http://schemas.microsoft.com/office/drawing/2014/main" id="{3D830387-53C7-5F40-5978-69173A3C41E6}"/>
              </a:ext>
            </a:extLst>
          </p:cNvPr>
          <p:cNvSpPr/>
          <p:nvPr/>
        </p:nvSpPr>
        <p:spPr>
          <a:xfrm>
            <a:off x="6126226" y="3491366"/>
            <a:ext cx="424387" cy="672809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3F4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Obrázek 17" descr="Obsah obrázku klipart, ilustrace, kreslené&#10;&#10;Popis byl vytvořen automaticky">
            <a:extLst>
              <a:ext uri="{FF2B5EF4-FFF2-40B4-BE49-F238E27FC236}">
                <a16:creationId xmlns:a16="http://schemas.microsoft.com/office/drawing/2014/main" id="{80657780-EA7F-B9A0-19E7-F6A66D2B3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951" y="555856"/>
            <a:ext cx="1666273" cy="142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34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CBF4C8EA-7F00-9B98-5409-0872D3727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 descr="Obsah obrázku klipart, ilustrace, kreslené&#10;&#10;Popis byl vytvořen automaticky">
            <a:extLst>
              <a:ext uri="{FF2B5EF4-FFF2-40B4-BE49-F238E27FC236}">
                <a16:creationId xmlns:a16="http://schemas.microsoft.com/office/drawing/2014/main" id="{00BCDD70-5A13-DA32-095E-61205C8D8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951" y="555856"/>
            <a:ext cx="1666273" cy="1421938"/>
          </a:xfrm>
          <a:prstGeom prst="rect">
            <a:avLst/>
          </a:prstGeom>
        </p:spPr>
      </p:pic>
      <p:sp>
        <p:nvSpPr>
          <p:cNvPr id="90" name="Google Shape;90;p19">
            <a:extLst>
              <a:ext uri="{FF2B5EF4-FFF2-40B4-BE49-F238E27FC236}">
                <a16:creationId xmlns:a16="http://schemas.microsoft.com/office/drawing/2014/main" id="{08F8F3DD-B6FF-CDBE-4E03-396278A11D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 dirty="0"/>
              <a:t>Hlavní oblast podpory – rozvodová situace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6DB5DEB-0594-8A2D-5442-0EC006DA0B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700" y="1356537"/>
            <a:ext cx="5709754" cy="3079750"/>
          </a:xfrm>
        </p:spPr>
        <p:txBody>
          <a:bodyPr>
            <a:normAutofit fontScale="77500" lnSpcReduction="20000"/>
          </a:bodyPr>
          <a:lstStyle/>
          <a:p>
            <a:pPr marL="223838" indent="-223838">
              <a:buNone/>
            </a:pPr>
            <a:r>
              <a:rPr lang="cs-CZ" b="1" dirty="0"/>
              <a:t>DLOUHODOBĚ PROBÍHAJÍCÍ ROZVODOVÉ ŘÍZENÍ</a:t>
            </a:r>
          </a:p>
          <a:p>
            <a:pPr marL="223838" indent="-223838">
              <a:buNone/>
            </a:pPr>
            <a:endParaRPr lang="cs-CZ" b="1" dirty="0"/>
          </a:p>
          <a:p>
            <a:pPr marL="223838" indent="-223838">
              <a:buNone/>
            </a:pPr>
            <a:r>
              <a:rPr lang="cs-CZ" b="1" dirty="0"/>
              <a:t>Rodina, 1 dítě (Maruška, 10 let)</a:t>
            </a:r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cs-CZ" dirty="0"/>
              <a:t>Dlouhodobě neutěšená rozvodová situace, dítě dlouhodobě uprostřed rodičovského sporu, hrozí umístění dítěte do neutrálního prostředí (pěstounská péče)</a:t>
            </a:r>
          </a:p>
          <a:p>
            <a:pPr marL="223838" indent="-223838">
              <a:lnSpc>
                <a:spcPct val="114999"/>
              </a:lnSpc>
              <a:buNone/>
            </a:pPr>
            <a:endParaRPr lang="cs-CZ" dirty="0"/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cs-CZ" b="1" dirty="0"/>
              <a:t>Proběhlo případové setkání</a:t>
            </a:r>
            <a:r>
              <a:rPr lang="cs-CZ" dirty="0"/>
              <a:t>, síťování na odborníky, domluva základních kroků ze strany rodičů, které pomohou podpořit Marušku</a:t>
            </a:r>
          </a:p>
          <a:p>
            <a:pPr marL="223838" indent="-223838"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 marL="223838" indent="-223838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cs-CZ" dirty="0"/>
              <a:t>Rodiče začali docházet na terapie, mediaci, byla nastavena podpora Marušky ve škole a komunikace školy a OSPOD s rodiči, bylo odvráceno odebrání dítěte</a:t>
            </a:r>
          </a:p>
          <a:p>
            <a:pPr marL="223838" indent="-223838"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4A88E4C-0C9D-94DA-6438-0CF43253EDE2}"/>
              </a:ext>
            </a:extLst>
          </p:cNvPr>
          <p:cNvSpPr txBox="1"/>
          <p:nvPr/>
        </p:nvSpPr>
        <p:spPr>
          <a:xfrm>
            <a:off x="6652026" y="2123364"/>
            <a:ext cx="2346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Zakázka OSPOD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EFBAF2D-10D5-2D6F-1250-C924E7861EF3}"/>
              </a:ext>
            </a:extLst>
          </p:cNvPr>
          <p:cNvSpPr txBox="1"/>
          <p:nvPr/>
        </p:nvSpPr>
        <p:spPr>
          <a:xfrm>
            <a:off x="6652026" y="2896412"/>
            <a:ext cx="234619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Nastavení podpory v rámci PS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5D9F4DB-0A7B-4973-B952-338C4BC7C52C}"/>
              </a:ext>
            </a:extLst>
          </p:cNvPr>
          <p:cNvSpPr txBox="1"/>
          <p:nvPr/>
        </p:nvSpPr>
        <p:spPr>
          <a:xfrm>
            <a:off x="6652027" y="3673881"/>
            <a:ext cx="20184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Jak to dopadlo?</a:t>
            </a:r>
          </a:p>
        </p:txBody>
      </p:sp>
      <p:sp>
        <p:nvSpPr>
          <p:cNvPr id="2" name="Šipka: doprava 5">
            <a:extLst>
              <a:ext uri="{FF2B5EF4-FFF2-40B4-BE49-F238E27FC236}">
                <a16:creationId xmlns:a16="http://schemas.microsoft.com/office/drawing/2014/main" id="{AF131F31-17BC-31E0-E2C5-DFA7B7C5EE31}"/>
              </a:ext>
            </a:extLst>
          </p:cNvPr>
          <p:cNvSpPr/>
          <p:nvPr/>
        </p:nvSpPr>
        <p:spPr>
          <a:xfrm>
            <a:off x="6126226" y="1940849"/>
            <a:ext cx="424387" cy="672809"/>
          </a:xfrm>
          <a:prstGeom prst="rightArrow">
            <a:avLst>
              <a:gd name="adj1" fmla="val 64444"/>
              <a:gd name="adj2" fmla="val 100000"/>
            </a:avLst>
          </a:prstGeom>
          <a:solidFill>
            <a:srgbClr val="3F4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7">
            <a:extLst>
              <a:ext uri="{FF2B5EF4-FFF2-40B4-BE49-F238E27FC236}">
                <a16:creationId xmlns:a16="http://schemas.microsoft.com/office/drawing/2014/main" id="{D32764D2-2D15-D534-F60F-C94E52A76D14}"/>
              </a:ext>
            </a:extLst>
          </p:cNvPr>
          <p:cNvSpPr/>
          <p:nvPr/>
        </p:nvSpPr>
        <p:spPr>
          <a:xfrm>
            <a:off x="6126226" y="2713897"/>
            <a:ext cx="424387" cy="672809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3F4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9">
            <a:extLst>
              <a:ext uri="{FF2B5EF4-FFF2-40B4-BE49-F238E27FC236}">
                <a16:creationId xmlns:a16="http://schemas.microsoft.com/office/drawing/2014/main" id="{38AC8B4F-AA2E-A7DD-67F1-6CE3AB1E9CF3}"/>
              </a:ext>
            </a:extLst>
          </p:cNvPr>
          <p:cNvSpPr/>
          <p:nvPr/>
        </p:nvSpPr>
        <p:spPr>
          <a:xfrm>
            <a:off x="6126226" y="3491366"/>
            <a:ext cx="424387" cy="672809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3F4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5447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FC7B7006-33E7-AF4B-D02D-424A6234D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 descr="Obsah obrázku klipart, ilustrace, kreslené&#10;&#10;Popis byl vytvořen automaticky">
            <a:extLst>
              <a:ext uri="{FF2B5EF4-FFF2-40B4-BE49-F238E27FC236}">
                <a16:creationId xmlns:a16="http://schemas.microsoft.com/office/drawing/2014/main" id="{8583EB91-BC62-4B04-A891-1CE8DC1A7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951" y="555856"/>
            <a:ext cx="1666273" cy="1421938"/>
          </a:xfrm>
          <a:prstGeom prst="rect">
            <a:avLst/>
          </a:prstGeom>
        </p:spPr>
      </p:pic>
      <p:sp>
        <p:nvSpPr>
          <p:cNvPr id="90" name="Google Shape;90;p19">
            <a:extLst>
              <a:ext uri="{FF2B5EF4-FFF2-40B4-BE49-F238E27FC236}">
                <a16:creationId xmlns:a16="http://schemas.microsoft.com/office/drawing/2014/main" id="{3B4817FF-6E04-89DB-44B9-88B2FB171C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 dirty="0"/>
              <a:t>Hlavní oblast podpory – podpora dětí ze sociálně znevýhodněného prostředí</a:t>
            </a:r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3C35E4A-EC41-4F07-2BA0-3CDC302FB6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700" y="1356537"/>
            <a:ext cx="5709754" cy="3079750"/>
          </a:xfrm>
        </p:spPr>
        <p:txBody>
          <a:bodyPr>
            <a:normAutofit fontScale="85000" lnSpcReduction="10000"/>
          </a:bodyPr>
          <a:lstStyle/>
          <a:p>
            <a:pPr marL="223838" indent="-223838">
              <a:buNone/>
            </a:pPr>
            <a:endParaRPr lang="cs-CZ" b="1" dirty="0"/>
          </a:p>
          <a:p>
            <a:pPr marL="223838" indent="-223838">
              <a:buNone/>
            </a:pPr>
            <a:r>
              <a:rPr lang="cs-CZ" b="1" dirty="0"/>
              <a:t>Rodina, 11 dětí</a:t>
            </a:r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cs-CZ" dirty="0"/>
              <a:t>Rodina bydlí v nevyhovujících podmínkách, děti nedochází do školy, rodina je ve špatné socio-ekonomické situaci</a:t>
            </a:r>
          </a:p>
          <a:p>
            <a:pPr marL="223838" indent="-223838">
              <a:lnSpc>
                <a:spcPct val="114999"/>
              </a:lnSpc>
              <a:buNone/>
            </a:pPr>
            <a:endParaRPr lang="cs-CZ" dirty="0"/>
          </a:p>
          <a:p>
            <a:pPr marL="223838" indent="-223838">
              <a:buFont typeface="Arial" panose="020B0604020202020204" pitchFamily="34" charset="0"/>
              <a:buChar char="•"/>
            </a:pPr>
            <a:r>
              <a:rPr lang="cs-CZ" b="1" dirty="0"/>
              <a:t>Proběhlo případové setkání</a:t>
            </a:r>
            <a:r>
              <a:rPr lang="cs-CZ" dirty="0"/>
              <a:t>, síťování na odborníky, domluva mezioborové podpory</a:t>
            </a:r>
          </a:p>
          <a:p>
            <a:pPr marL="223838" indent="-223838"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 marL="223838" indent="-223838">
              <a:lnSpc>
                <a:spcPct val="114999"/>
              </a:lnSpc>
              <a:buFont typeface="Arial" panose="020B0604020202020204" pitchFamily="34" charset="0"/>
              <a:buChar char="•"/>
            </a:pPr>
            <a:r>
              <a:rPr lang="cs-CZ" dirty="0"/>
              <a:t>Rodiče začali spolupracovat se SAS (zejm. podpora v oblasti bydlení a hospodaření s financemi), s NZDM (doučování dětí, trávení volného času), se školou (nastavena docházka, dopracování látky, komunikace rodičů se školou)</a:t>
            </a:r>
          </a:p>
          <a:p>
            <a:pPr marL="223838" indent="-223838"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lnSpc>
                <a:spcPct val="114999"/>
              </a:lnSpc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2EA5EB7-142B-C195-DA1C-369E74570DF7}"/>
              </a:ext>
            </a:extLst>
          </p:cNvPr>
          <p:cNvSpPr txBox="1"/>
          <p:nvPr/>
        </p:nvSpPr>
        <p:spPr>
          <a:xfrm>
            <a:off x="6652026" y="2123364"/>
            <a:ext cx="23461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Zakázka městského úřadu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206005B-313E-CBD6-5E46-4669D00AFF37}"/>
              </a:ext>
            </a:extLst>
          </p:cNvPr>
          <p:cNvSpPr txBox="1"/>
          <p:nvPr/>
        </p:nvSpPr>
        <p:spPr>
          <a:xfrm>
            <a:off x="6652026" y="2896412"/>
            <a:ext cx="234619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Nastavení podpory v rámci PS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C1736A0-E95E-1CD8-FCDF-050A6536A3FD}"/>
              </a:ext>
            </a:extLst>
          </p:cNvPr>
          <p:cNvSpPr txBox="1"/>
          <p:nvPr/>
        </p:nvSpPr>
        <p:spPr>
          <a:xfrm>
            <a:off x="6652027" y="3673881"/>
            <a:ext cx="20184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Jak to dopadlo?</a:t>
            </a:r>
          </a:p>
        </p:txBody>
      </p:sp>
      <p:sp>
        <p:nvSpPr>
          <p:cNvPr id="2" name="Šipka: doprava 5">
            <a:extLst>
              <a:ext uri="{FF2B5EF4-FFF2-40B4-BE49-F238E27FC236}">
                <a16:creationId xmlns:a16="http://schemas.microsoft.com/office/drawing/2014/main" id="{323C8E77-9809-5E20-7C23-044CBE2984A5}"/>
              </a:ext>
            </a:extLst>
          </p:cNvPr>
          <p:cNvSpPr/>
          <p:nvPr/>
        </p:nvSpPr>
        <p:spPr>
          <a:xfrm>
            <a:off x="6126226" y="1940849"/>
            <a:ext cx="424387" cy="672809"/>
          </a:xfrm>
          <a:prstGeom prst="rightArrow">
            <a:avLst>
              <a:gd name="adj1" fmla="val 64444"/>
              <a:gd name="adj2" fmla="val 100000"/>
            </a:avLst>
          </a:prstGeom>
          <a:solidFill>
            <a:srgbClr val="3F4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7">
            <a:extLst>
              <a:ext uri="{FF2B5EF4-FFF2-40B4-BE49-F238E27FC236}">
                <a16:creationId xmlns:a16="http://schemas.microsoft.com/office/drawing/2014/main" id="{9735D98B-3E39-42DB-06F8-AFFD4A234A0B}"/>
              </a:ext>
            </a:extLst>
          </p:cNvPr>
          <p:cNvSpPr/>
          <p:nvPr/>
        </p:nvSpPr>
        <p:spPr>
          <a:xfrm>
            <a:off x="6126226" y="2713897"/>
            <a:ext cx="424387" cy="672809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3F4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9">
            <a:extLst>
              <a:ext uri="{FF2B5EF4-FFF2-40B4-BE49-F238E27FC236}">
                <a16:creationId xmlns:a16="http://schemas.microsoft.com/office/drawing/2014/main" id="{70908343-84CC-A1CD-2C30-74358E8D6492}"/>
              </a:ext>
            </a:extLst>
          </p:cNvPr>
          <p:cNvSpPr/>
          <p:nvPr/>
        </p:nvSpPr>
        <p:spPr>
          <a:xfrm>
            <a:off x="6126226" y="3491366"/>
            <a:ext cx="424387" cy="672809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3F4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205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klipart, text, kreslené, kresba&#10;&#10;Popis se vygeneroval automaticky.">
            <a:extLst>
              <a:ext uri="{FF2B5EF4-FFF2-40B4-BE49-F238E27FC236}">
                <a16:creationId xmlns:a16="http://schemas.microsoft.com/office/drawing/2014/main" id="{484C2665-E076-E0D7-3D0C-588C8B3E1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523"/>
            <a:ext cx="9144000" cy="5114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6A8BD2-AB85-3F9D-2E92-2BDC2099DB8F}"/>
              </a:ext>
            </a:extLst>
          </p:cNvPr>
          <p:cNvSpPr txBox="1"/>
          <p:nvPr/>
        </p:nvSpPr>
        <p:spPr>
          <a:xfrm>
            <a:off x="2606042" y="132369"/>
            <a:ext cx="6409790" cy="14157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 sz="1800" dirty="0">
              <a:latin typeface="Roboto"/>
              <a:ea typeface="Roboto"/>
              <a:cs typeface="Roboto"/>
            </a:endParaRPr>
          </a:p>
          <a:p>
            <a:endParaRPr lang="cs-CZ" sz="1800" dirty="0">
              <a:latin typeface="Roboto"/>
              <a:ea typeface="Roboto"/>
              <a:cs typeface="Roboto"/>
            </a:endParaRPr>
          </a:p>
          <a:p>
            <a:r>
              <a:rPr lang="cs-CZ" sz="1800" b="1" dirty="0">
                <a:solidFill>
                  <a:schemeClr val="dk1"/>
                </a:solidFill>
                <a:latin typeface="Roboto"/>
                <a:ea typeface="Roboto"/>
                <a:cs typeface="Roboto"/>
              </a:rPr>
              <a:t>Tereza Svačinová</a:t>
            </a:r>
            <a:r>
              <a:rPr lang="cs-CZ" sz="1800" dirty="0">
                <a:solidFill>
                  <a:schemeClr val="dk1"/>
                </a:solidFill>
                <a:latin typeface="Roboto"/>
                <a:ea typeface="Roboto"/>
                <a:cs typeface="Roboto"/>
              </a:rPr>
              <a:t>, manažerka projektu Signály, SOFA, </a:t>
            </a:r>
            <a:r>
              <a:rPr lang="cs-CZ" sz="1800" dirty="0">
                <a:solidFill>
                  <a:schemeClr val="dk1"/>
                </a:solidFill>
                <a:latin typeface="Roboto"/>
                <a:ea typeface="Roboto"/>
                <a:cs typeface="Roboto"/>
                <a:hlinkClick r:id="rId4"/>
              </a:rPr>
              <a:t>tereza.svacinova@so-fa.cz</a:t>
            </a:r>
            <a:r>
              <a:rPr lang="cs-CZ" sz="1800" dirty="0">
                <a:solidFill>
                  <a:schemeClr val="dk1"/>
                </a:solidFill>
                <a:latin typeface="Roboto"/>
                <a:ea typeface="Roboto"/>
                <a:cs typeface="Roboto"/>
              </a:rPr>
              <a:t> </a:t>
            </a:r>
            <a:endParaRPr lang="en-US" sz="1800" dirty="0">
              <a:latin typeface="Roboto"/>
              <a:ea typeface="Roboto"/>
              <a:cs typeface="Robo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58865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algn="l"/>
            <a:r>
              <a:rPr lang="cs-CZ"/>
              <a:t>Děkuji za pozornost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25220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cs-CZ"/>
              <a:t>Mezioborová spolupráce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pPr marL="3175" indent="0">
              <a:buNone/>
            </a:pPr>
            <a:r>
              <a:rPr lang="cs-CZ" b="1">
                <a:solidFill>
                  <a:schemeClr val="bg2"/>
                </a:solidFill>
              </a:rPr>
              <a:t>Paní učitelka ví, že…</a:t>
            </a:r>
            <a:endParaRPr lang="cs-CZ">
              <a:solidFill>
                <a:schemeClr val="bg2"/>
              </a:solidFill>
            </a:endParaRPr>
          </a:p>
          <a:p>
            <a:pPr marL="3175" indent="0">
              <a:lnSpc>
                <a:spcPct val="114999"/>
              </a:lnSpc>
              <a:buNone/>
            </a:pPr>
            <a:r>
              <a:rPr lang="cs-CZ">
                <a:solidFill>
                  <a:schemeClr val="bg2"/>
                </a:solidFill>
              </a:rPr>
              <a:t>…Maruška usíná ve škole, nenosí pomůcky ani svačiny.</a:t>
            </a:r>
          </a:p>
          <a:p>
            <a:pPr marL="3175" indent="0">
              <a:lnSpc>
                <a:spcPct val="114999"/>
              </a:lnSpc>
              <a:buNone/>
            </a:pPr>
            <a:r>
              <a:rPr lang="cs-CZ" b="1">
                <a:solidFill>
                  <a:schemeClr val="bg2"/>
                </a:solidFill>
              </a:rPr>
              <a:t>Pediatr ví, že…</a:t>
            </a:r>
            <a:endParaRPr lang="cs-CZ">
              <a:solidFill>
                <a:schemeClr val="bg2"/>
              </a:solidFill>
            </a:endParaRPr>
          </a:p>
          <a:p>
            <a:pPr marL="3175" indent="0">
              <a:lnSpc>
                <a:spcPct val="114999"/>
              </a:lnSpc>
              <a:buNone/>
            </a:pPr>
            <a:r>
              <a:rPr lang="cs-CZ">
                <a:solidFill>
                  <a:schemeClr val="bg2"/>
                </a:solidFill>
              </a:rPr>
              <a:t>…rodiče nechodí s Maruškou na pravidelné lékařské prohlídky.</a:t>
            </a:r>
          </a:p>
          <a:p>
            <a:pPr marL="3175" indent="0">
              <a:lnSpc>
                <a:spcPct val="114999"/>
              </a:lnSpc>
              <a:buNone/>
            </a:pPr>
            <a:r>
              <a:rPr lang="cs-CZ" b="1">
                <a:solidFill>
                  <a:schemeClr val="bg2"/>
                </a:solidFill>
              </a:rPr>
              <a:t>Městský policista ví, že…</a:t>
            </a:r>
            <a:endParaRPr lang="cs-CZ">
              <a:solidFill>
                <a:schemeClr val="bg2"/>
              </a:solidFill>
            </a:endParaRPr>
          </a:p>
          <a:p>
            <a:pPr marL="3175" indent="0">
              <a:lnSpc>
                <a:spcPct val="114999"/>
              </a:lnSpc>
              <a:buNone/>
            </a:pPr>
            <a:r>
              <a:rPr lang="cs-CZ">
                <a:solidFill>
                  <a:schemeClr val="bg2"/>
                </a:solidFill>
              </a:rPr>
              <a:t>…se otec dopouští domácího násilí.</a:t>
            </a:r>
          </a:p>
          <a:p>
            <a:pPr marL="3175" indent="0">
              <a:lnSpc>
                <a:spcPct val="114999"/>
              </a:lnSpc>
              <a:buNone/>
            </a:pPr>
            <a:r>
              <a:rPr lang="cs-CZ" b="1">
                <a:solidFill>
                  <a:schemeClr val="bg2"/>
                </a:solidFill>
              </a:rPr>
              <a:t>Sociální pracovník ví, že…</a:t>
            </a:r>
            <a:endParaRPr lang="cs-CZ">
              <a:solidFill>
                <a:schemeClr val="bg2"/>
              </a:solidFill>
            </a:endParaRPr>
          </a:p>
          <a:p>
            <a:pPr marL="3175" indent="0">
              <a:lnSpc>
                <a:spcPct val="114999"/>
              </a:lnSpc>
              <a:buNone/>
            </a:pPr>
            <a:r>
              <a:rPr lang="cs-CZ">
                <a:solidFill>
                  <a:schemeClr val="bg2"/>
                </a:solidFill>
              </a:rPr>
              <a:t>…rodina nemá dostatek finančních prostředků, řeší vystěhování z domácnosti.</a:t>
            </a:r>
          </a:p>
          <a:p>
            <a:pPr marL="3175" indent="0">
              <a:lnSpc>
                <a:spcPct val="114999"/>
              </a:lnSpc>
              <a:buNone/>
            </a:pPr>
            <a:endParaRPr lang="cs-CZ" b="1">
              <a:solidFill>
                <a:schemeClr val="bg2"/>
              </a:solidFill>
            </a:endParaRPr>
          </a:p>
          <a:p>
            <a:pPr marL="3175" indent="0">
              <a:lnSpc>
                <a:spcPct val="114999"/>
              </a:lnSpc>
              <a:buNone/>
            </a:pPr>
            <a:endParaRPr lang="cs-CZ" b="1">
              <a:solidFill>
                <a:schemeClr val="bg2"/>
              </a:solidFill>
            </a:endParaRPr>
          </a:p>
          <a:p>
            <a:pPr marL="3175" indent="0" algn="ctr">
              <a:lnSpc>
                <a:spcPct val="114999"/>
              </a:lnSpc>
              <a:buNone/>
            </a:pPr>
            <a:r>
              <a:rPr lang="cs-CZ" b="1">
                <a:solidFill>
                  <a:schemeClr val="bg2"/>
                </a:solidFill>
              </a:rPr>
              <a:t>"Můžete si myslet, že ten druhý to řeší, on si to o vás také myslí...."</a:t>
            </a:r>
            <a:endParaRPr lang="cs-CZ">
              <a:solidFill>
                <a:schemeClr val="bg2"/>
              </a:solidFill>
            </a:endParaRPr>
          </a:p>
        </p:txBody>
      </p:sp>
      <p:pic>
        <p:nvPicPr>
          <p:cNvPr id="6" name="Obrázek 5" descr="Obsah obrázku klipart, kresba, oblečení, kreslené&#10;&#10;Popis byl vytvořen automaticky">
            <a:extLst>
              <a:ext uri="{FF2B5EF4-FFF2-40B4-BE49-F238E27FC236}">
                <a16:creationId xmlns:a16="http://schemas.microsoft.com/office/drawing/2014/main" id="{8C96D355-38C4-61A1-20AD-85A50C7D7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718" y="581747"/>
            <a:ext cx="2448282" cy="244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792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311150" y="557561"/>
            <a:ext cx="8521700" cy="3789014"/>
          </a:xfrm>
        </p:spPr>
        <p:txBody>
          <a:bodyPr>
            <a:normAutofit/>
          </a:bodyPr>
          <a:lstStyle/>
          <a:p>
            <a:pPr marL="139700" indent="0" algn="ctr">
              <a:lnSpc>
                <a:spcPct val="114999"/>
              </a:lnSpc>
              <a:buNone/>
            </a:pPr>
            <a:endParaRPr lang="cs-CZ" sz="2300" dirty="0">
              <a:solidFill>
                <a:schemeClr val="tx1"/>
              </a:solidFill>
              <a:latin typeface="Archivo Black" panose="020B0A03020202020B04" pitchFamily="34" charset="0"/>
            </a:endParaRPr>
          </a:p>
          <a:p>
            <a:pPr marL="139700" indent="0" algn="ctr">
              <a:lnSpc>
                <a:spcPct val="114999"/>
              </a:lnSpc>
              <a:buNone/>
            </a:pPr>
            <a:r>
              <a:rPr lang="cs-CZ" sz="2300" dirty="0">
                <a:solidFill>
                  <a:schemeClr val="tx1"/>
                </a:solidFill>
                <a:latin typeface="Archivo Black" panose="020B0A03020202020B04" pitchFamily="34" charset="0"/>
              </a:rPr>
              <a:t>Čím dříve </a:t>
            </a:r>
            <a:r>
              <a:rPr lang="cs-CZ" sz="2300">
                <a:solidFill>
                  <a:schemeClr val="tx1"/>
                </a:solidFill>
                <a:latin typeface="Archivo Black" panose="020B0A03020202020B04" pitchFamily="34" charset="0"/>
              </a:rPr>
              <a:t>začneme spolupracovat, </a:t>
            </a:r>
          </a:p>
          <a:p>
            <a:pPr marL="139700" indent="0" algn="ctr">
              <a:lnSpc>
                <a:spcPct val="114999"/>
              </a:lnSpc>
              <a:buNone/>
            </a:pPr>
            <a:r>
              <a:rPr lang="cs-CZ" sz="2300">
                <a:solidFill>
                  <a:schemeClr val="tx1"/>
                </a:solidFill>
                <a:latin typeface="Archivo Black" panose="020B0A03020202020B04" pitchFamily="34" charset="0"/>
              </a:rPr>
              <a:t>tím </a:t>
            </a:r>
            <a:r>
              <a:rPr lang="cs-CZ" sz="2300" dirty="0">
                <a:solidFill>
                  <a:schemeClr val="tx1"/>
                </a:solidFill>
                <a:latin typeface="Archivo Black" panose="020B0A03020202020B04" pitchFamily="34" charset="0"/>
              </a:rPr>
              <a:t>lépe bude Marušce.</a:t>
            </a:r>
          </a:p>
        </p:txBody>
      </p:sp>
      <p:pic>
        <p:nvPicPr>
          <p:cNvPr id="4" name="Obrázek 3" descr="Obsah obrázku kresba, Dětské kresby, Lidská tvář, nábytek&#10;&#10;Popis byl vytvořen automaticky">
            <a:extLst>
              <a:ext uri="{FF2B5EF4-FFF2-40B4-BE49-F238E27FC236}">
                <a16:creationId xmlns:a16="http://schemas.microsoft.com/office/drawing/2014/main" id="{A6120C3E-6FA4-844C-C68A-1731BC293F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84" t="19380" r="10993" b="1653"/>
          <a:stretch/>
        </p:blipFill>
        <p:spPr>
          <a:xfrm>
            <a:off x="3475835" y="2739228"/>
            <a:ext cx="2192330" cy="224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94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algn="l"/>
            <a:r>
              <a:rPr lang="cs-CZ" dirty="0"/>
              <a:t>Případová setkání ve školách</a:t>
            </a:r>
          </a:p>
        </p:txBody>
      </p:sp>
    </p:spTree>
    <p:extLst>
      <p:ext uri="{BB962C8B-B14F-4D97-AF65-F5344CB8AC3E}">
        <p14:creationId xmlns:p14="http://schemas.microsoft.com/office/powerpoint/2010/main" val="2102561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EF46A83F-1289-1ED3-636E-85FDFDF13E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501" b="28778"/>
          <a:stretch/>
        </p:blipFill>
        <p:spPr>
          <a:xfrm>
            <a:off x="429591" y="1349298"/>
            <a:ext cx="7922671" cy="295507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C2FFC9A-C2B5-051B-C8B9-A68B65FDB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/>
              <a:t>Princip případového setkání</a:t>
            </a:r>
          </a:p>
        </p:txBody>
      </p:sp>
    </p:spTree>
    <p:extLst>
      <p:ext uri="{BB962C8B-B14F-4D97-AF65-F5344CB8AC3E}">
        <p14:creationId xmlns:p14="http://schemas.microsoft.com/office/powerpoint/2010/main" val="2555859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cs-CZ"/>
              <a:t>Případové setkání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311149" y="1266825"/>
            <a:ext cx="8721338" cy="636879"/>
          </a:xfrm>
        </p:spPr>
        <p:txBody>
          <a:bodyPr>
            <a:noAutofit/>
          </a:bodyPr>
          <a:lstStyle/>
          <a:p>
            <a:pPr marL="3175" indent="0">
              <a:lnSpc>
                <a:spcPct val="125000"/>
              </a:lnSpc>
              <a:buNone/>
            </a:pPr>
            <a:r>
              <a:rPr lang="cs-CZ" sz="1500" b="1" dirty="0"/>
              <a:t>Případové setkání </a:t>
            </a:r>
            <a:r>
              <a:rPr lang="cs-CZ" sz="1500" dirty="0"/>
              <a:t>=</a:t>
            </a:r>
            <a:r>
              <a:rPr lang="cs-CZ" sz="1500" b="1" dirty="0"/>
              <a:t> </a:t>
            </a:r>
            <a:r>
              <a:rPr lang="cs-CZ" sz="1500" dirty="0"/>
              <a:t>jednání vedené facilitátorem, na kterém se mezioborově zmapuje situace rodiny a nastaví se konkrétní kroky vedoucí k její podpoře.</a:t>
            </a:r>
          </a:p>
          <a:p>
            <a:pPr marL="3175" indent="0">
              <a:lnSpc>
                <a:spcPct val="125000"/>
              </a:lnSpc>
              <a:buNone/>
            </a:pPr>
            <a:endParaRPr lang="cs-CZ" sz="1500" b="1" dirty="0"/>
          </a:p>
          <a:p>
            <a:pPr marL="139700" indent="0">
              <a:lnSpc>
                <a:spcPct val="125000"/>
              </a:lnSpc>
              <a:buNone/>
            </a:pPr>
            <a:endParaRPr lang="cs-CZ" sz="1500" b="1" dirty="0"/>
          </a:p>
          <a:p>
            <a:pPr marL="139700" indent="0">
              <a:lnSpc>
                <a:spcPct val="125000"/>
              </a:lnSpc>
              <a:buNone/>
            </a:pPr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640E708-0A12-F857-2E70-44B94F4CD0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21D593C-F75E-C8AA-6C9F-CD3ABE0BD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980" y="1783391"/>
            <a:ext cx="5248507" cy="289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D5CD706-515A-2D0C-9621-8AD316EEEF7E}"/>
              </a:ext>
            </a:extLst>
          </p:cNvPr>
          <p:cNvSpPr txBox="1"/>
          <p:nvPr/>
        </p:nvSpPr>
        <p:spPr>
          <a:xfrm>
            <a:off x="364273" y="2152804"/>
            <a:ext cx="3575824" cy="2300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" indent="0">
              <a:lnSpc>
                <a:spcPct val="125000"/>
              </a:lnSpc>
              <a:buNone/>
            </a:pPr>
            <a:r>
              <a:rPr lang="cs-CZ" sz="1400" b="1" dirty="0">
                <a:solidFill>
                  <a:schemeClr val="bg2"/>
                </a:solidFill>
              </a:rPr>
              <a:t>3 důvody, proč…</a:t>
            </a:r>
          </a:p>
          <a:p>
            <a:pPr marL="288925" indent="-285750"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chemeClr val="bg2"/>
                </a:solidFill>
              </a:rPr>
              <a:t>INFORMACE - všichni máme stejné informace </a:t>
            </a:r>
            <a:r>
              <a:rPr lang="cs-CZ" sz="1400" dirty="0">
                <a:solidFill>
                  <a:schemeClr val="bg2"/>
                </a:solidFill>
              </a:rPr>
              <a:t>mezioborové předání informací o komplexní situaci rodiny</a:t>
            </a:r>
          </a:p>
          <a:p>
            <a:pPr marL="288925" indent="-285750"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chemeClr val="bg2"/>
                </a:solidFill>
              </a:rPr>
              <a:t>KOORDINACE - všichni táhneme za jeden provaz </a:t>
            </a:r>
            <a:r>
              <a:rPr lang="cs-CZ" sz="1400" dirty="0">
                <a:solidFill>
                  <a:schemeClr val="bg2"/>
                </a:solidFill>
              </a:rPr>
              <a:t>- jednotný plán spolupráce</a:t>
            </a:r>
          </a:p>
          <a:p>
            <a:pPr marL="288925" indent="-285750"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chemeClr val="bg2"/>
                </a:solidFill>
              </a:rPr>
              <a:t>RYCHLOST - včasná podpora </a:t>
            </a:r>
            <a:r>
              <a:rPr lang="cs-CZ" sz="1400" dirty="0">
                <a:solidFill>
                  <a:schemeClr val="bg2"/>
                </a:solidFill>
              </a:rPr>
              <a:t>= snadnější a rychlejší změna</a:t>
            </a:r>
          </a:p>
          <a:p>
            <a:endParaRPr lang="cs-CZ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48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B5394-ACAD-4628-036D-52A548ACC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720788" cy="572700"/>
          </a:xfrm>
        </p:spPr>
        <p:txBody>
          <a:bodyPr>
            <a:noAutofit/>
          </a:bodyPr>
          <a:lstStyle/>
          <a:p>
            <a:r>
              <a:rPr lang="cs-CZ"/>
              <a:t>Případová konference </a:t>
            </a:r>
            <a:r>
              <a:rPr lang="cs-CZ">
                <a:solidFill>
                  <a:schemeClr val="bg2"/>
                </a:solidFill>
              </a:rPr>
              <a:t>vs. </a:t>
            </a:r>
            <a:r>
              <a:rPr lang="cs-CZ"/>
              <a:t>Případové setkání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9996519-0D0B-CA1E-FD26-1C3A4C2969A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11700" y="1201738"/>
            <a:ext cx="3182457" cy="3153810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indent="-2413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>
                <a:solidFill>
                  <a:srgbClr val="444444"/>
                </a:solidFill>
              </a:rPr>
              <a:t>realizuje </a:t>
            </a:r>
            <a:r>
              <a:rPr lang="cs-CZ" sz="1400" b="1">
                <a:solidFill>
                  <a:srgbClr val="444444"/>
                </a:solidFill>
              </a:rPr>
              <a:t>OSPOD</a:t>
            </a:r>
          </a:p>
          <a:p>
            <a:pPr marL="241300" indent="-2413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>
                <a:solidFill>
                  <a:srgbClr val="444444"/>
                </a:solidFill>
              </a:rPr>
              <a:t>koordinátorem případu je </a:t>
            </a:r>
            <a:r>
              <a:rPr lang="cs-CZ" sz="1400" b="1">
                <a:solidFill>
                  <a:srgbClr val="444444"/>
                </a:solidFill>
              </a:rPr>
              <a:t>OSPOD</a:t>
            </a:r>
          </a:p>
          <a:p>
            <a:pPr marL="241300" indent="-2413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>
                <a:solidFill>
                  <a:srgbClr val="444444"/>
                </a:solidFill>
              </a:rPr>
              <a:t>týká se </a:t>
            </a:r>
            <a:r>
              <a:rPr lang="cs-CZ" sz="1400" b="1">
                <a:solidFill>
                  <a:srgbClr val="444444"/>
                </a:solidFill>
              </a:rPr>
              <a:t>pouze</a:t>
            </a:r>
            <a:r>
              <a:rPr lang="cs-CZ" sz="1400">
                <a:solidFill>
                  <a:srgbClr val="444444"/>
                </a:solidFill>
              </a:rPr>
              <a:t> dětí ohrožených </a:t>
            </a:r>
            <a:r>
              <a:rPr lang="cs-CZ" sz="1400" b="1">
                <a:solidFill>
                  <a:srgbClr val="444444"/>
                </a:solidFill>
              </a:rPr>
              <a:t>dle §6 ZSPOD</a:t>
            </a:r>
          </a:p>
          <a:p>
            <a:pPr marL="241300" indent="-2413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>
                <a:solidFill>
                  <a:srgbClr val="444444"/>
                </a:solidFill>
              </a:rPr>
              <a:t>dle zákona o SPOD povinnost realizace </a:t>
            </a:r>
            <a:r>
              <a:rPr lang="cs-CZ" sz="1400" b="1">
                <a:solidFill>
                  <a:srgbClr val="444444"/>
                </a:solidFill>
              </a:rPr>
              <a:t>před hrozícím opatření ve výchově </a:t>
            </a:r>
            <a:r>
              <a:rPr lang="cs-CZ" sz="1400">
                <a:solidFill>
                  <a:srgbClr val="444444"/>
                </a:solidFill>
              </a:rPr>
              <a:t>(soudní dohled, ústavní výchova apod.)</a:t>
            </a:r>
          </a:p>
          <a:p>
            <a:pPr marL="139700" indent="0">
              <a:lnSpc>
                <a:spcPct val="100000"/>
              </a:lnSpc>
              <a:buNone/>
            </a:pPr>
            <a:endParaRPr lang="cs-CZ" sz="1400">
              <a:solidFill>
                <a:srgbClr val="444444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1E0DB9E-C39F-EA44-2108-D49EE14681B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649845" y="1201737"/>
            <a:ext cx="3182455" cy="3367087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indent="-241300">
              <a:lnSpc>
                <a:spcPct val="100000"/>
              </a:lnSpc>
              <a:buFont typeface="Arial"/>
              <a:buChar char="•"/>
            </a:pPr>
            <a:r>
              <a:rPr lang="cs-CZ" sz="1400" dirty="0">
                <a:solidFill>
                  <a:srgbClr val="444444"/>
                </a:solidFill>
              </a:rPr>
              <a:t>může realizovat </a:t>
            </a:r>
            <a:r>
              <a:rPr lang="cs-CZ" sz="1400" b="1" dirty="0">
                <a:solidFill>
                  <a:srgbClr val="444444"/>
                </a:solidFill>
              </a:rPr>
              <a:t>kdokoliv</a:t>
            </a:r>
            <a:r>
              <a:rPr lang="cs-CZ" sz="1400" dirty="0">
                <a:solidFill>
                  <a:srgbClr val="444444"/>
                </a:solidFill>
              </a:rPr>
              <a:t> (NNO, škola apod.)</a:t>
            </a:r>
          </a:p>
          <a:p>
            <a:pPr marL="241300" indent="-241300">
              <a:lnSpc>
                <a:spcPct val="100000"/>
              </a:lnSpc>
              <a:buFont typeface="Arial"/>
              <a:buChar char="•"/>
            </a:pPr>
            <a:r>
              <a:rPr lang="cs-CZ" sz="1400" dirty="0">
                <a:solidFill>
                  <a:srgbClr val="444444"/>
                </a:solidFill>
              </a:rPr>
              <a:t>koordinátorem případu může být </a:t>
            </a:r>
            <a:r>
              <a:rPr lang="cs-CZ" sz="1400" b="1" dirty="0">
                <a:solidFill>
                  <a:srgbClr val="444444"/>
                </a:solidFill>
              </a:rPr>
              <a:t>kdokoliv</a:t>
            </a:r>
          </a:p>
          <a:p>
            <a:pPr marL="241300" indent="-241300">
              <a:lnSpc>
                <a:spcPct val="100000"/>
              </a:lnSpc>
              <a:buFont typeface="Arial"/>
              <a:buChar char="•"/>
            </a:pPr>
            <a:r>
              <a:rPr lang="cs-CZ" sz="1400" dirty="0">
                <a:solidFill>
                  <a:srgbClr val="444444"/>
                </a:solidFill>
              </a:rPr>
              <a:t>týká se i dětí, </a:t>
            </a:r>
            <a:r>
              <a:rPr lang="cs-CZ" sz="1400" b="1" dirty="0">
                <a:solidFill>
                  <a:srgbClr val="444444"/>
                </a:solidFill>
              </a:rPr>
              <a:t>které nepojmenovává §6 ZSPOD</a:t>
            </a:r>
          </a:p>
          <a:p>
            <a:pPr marL="241300" indent="-241300">
              <a:lnSpc>
                <a:spcPct val="100000"/>
              </a:lnSpc>
              <a:buFont typeface="Arial"/>
              <a:buChar char="•"/>
            </a:pPr>
            <a:r>
              <a:rPr lang="cs-CZ" sz="1400" dirty="0">
                <a:solidFill>
                  <a:srgbClr val="444444"/>
                </a:solidFill>
              </a:rPr>
              <a:t>realizace probíhá </a:t>
            </a:r>
            <a:r>
              <a:rPr lang="cs-CZ" sz="1400" b="1" dirty="0">
                <a:solidFill>
                  <a:srgbClr val="444444"/>
                </a:solidFill>
              </a:rPr>
              <a:t>kdykoliv</a:t>
            </a:r>
            <a:r>
              <a:rPr lang="cs-CZ" sz="1400" dirty="0">
                <a:solidFill>
                  <a:srgbClr val="444444"/>
                </a:solidFill>
              </a:rPr>
              <a:t>, ideálně včas a po zmapování situace</a:t>
            </a:r>
          </a:p>
          <a:p>
            <a:pPr marL="482600" indent="-342900">
              <a:lnSpc>
                <a:spcPct val="114999"/>
              </a:lnSpc>
              <a:buFont typeface="Calibri"/>
              <a:buChar char="-"/>
            </a:pPr>
            <a:endParaRPr lang="cs-CZ" sz="1400">
              <a:solidFill>
                <a:schemeClr val="bg2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F844BEE-30DF-803B-C539-E2B09036A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978" y="1378226"/>
            <a:ext cx="1838046" cy="218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63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7ED0E73D-CED1-1E2E-0788-7F6E1FE1E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>
            <a:extLst>
              <a:ext uri="{FF2B5EF4-FFF2-40B4-BE49-F238E27FC236}">
                <a16:creationId xmlns:a16="http://schemas.microsoft.com/office/drawing/2014/main" id="{54289E33-46C2-F321-0B93-8A07DE1BC4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cs-CZ" dirty="0"/>
              <a:t>Doporučení MŠMT směrem k případovým setkáním 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F6499DFA-37B8-B63F-BCD6-9251A0F260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379BA05A-0535-9AE8-8E30-C8D9FD032A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150" y="1400640"/>
            <a:ext cx="5279328" cy="3079750"/>
          </a:xfrm>
        </p:spPr>
        <p:txBody>
          <a:bodyPr>
            <a:normAutofit fontScale="70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18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Závazně </a:t>
            </a:r>
            <a:r>
              <a:rPr lang="cs-CZ" sz="18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přijaté materiály MŠMT, MPSV, MZ, MV </a:t>
            </a:r>
            <a:r>
              <a:rPr lang="cs-CZ" sz="18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doporučující realizaci případových setkání – Karta KID, zejm. Metodika koordinované mezioborové spolupráce </a:t>
            </a:r>
            <a:r>
              <a:rPr lang="en-US" dirty="0">
                <a:hlinkClick r:id="rId3"/>
              </a:rPr>
              <a:t>Karta KID - Society for all</a:t>
            </a:r>
            <a:endParaRPr lang="cs-CZ" dirty="0"/>
          </a:p>
          <a:p>
            <a:pPr marL="114300" indent="0" algn="l">
              <a:buNone/>
            </a:pPr>
            <a:endParaRPr lang="cs-CZ" sz="1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8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Materiál Týrané, zneužívané a zanedbávané dítě ve škole - spolu s Kartou KID se stal podkladem pro aktualizaci (a sloučení) dvou příloh Metodického doporučení k primární prevenci rizikového chování (příloha Syndrom CAN, příloha Domácí násilí). </a:t>
            </a:r>
            <a:r>
              <a:rPr lang="cs-CZ" b="1" dirty="0">
                <a:solidFill>
                  <a:srgbClr val="242424"/>
                </a:solidFill>
                <a:latin typeface="Calibri" panose="020F0502020204030204" pitchFamily="34" charset="0"/>
              </a:rPr>
              <a:t>M</a:t>
            </a:r>
            <a:r>
              <a:rPr lang="cs-CZ" sz="18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ateriál prošel poradou vedení MŠMT dne 4. 3. 2024 a jedná se tedy o aktualizovanou verzi přílohy č. 5 Metodického doporučení s názvem Týrané, zneužívané a zanedbávané dítě ve škole – doporučené postupy pro pracovníky škol (č.j.: MSMT-3262/2024-1)</a:t>
            </a:r>
            <a:r>
              <a:rPr lang="cs-CZ" sz="18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cs-CZ" sz="1800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  <a:hlinkClick r:id="rId4"/>
              </a:rPr>
              <a:t>https://www.nadacesirius.cz/projekty/primarni-prevence/problematika-tyrani-zneuzivani-a-zanedbavani-ditete</a:t>
            </a:r>
            <a:endParaRPr lang="cs-CZ" sz="1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9C22FCDF-167A-2BD1-D74B-4509483610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4830" y="1345580"/>
            <a:ext cx="3071075" cy="307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77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4C6EE6FD-A126-938F-FB33-6249F87F0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>
            <a:extLst>
              <a:ext uri="{FF2B5EF4-FFF2-40B4-BE49-F238E27FC236}">
                <a16:creationId xmlns:a16="http://schemas.microsoft.com/office/drawing/2014/main" id="{10FE3C05-6527-B1D5-8362-1BF932986A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cs-CZ" dirty="0"/>
              <a:t>Co brání realizaci PS ve školách?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F58DA35B-3A52-78A1-3EDE-4AB2173257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696487D-CDFD-6B6B-C12A-5CA607FA76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150" y="1400640"/>
            <a:ext cx="4907621" cy="307975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242424"/>
                </a:solidFill>
                <a:latin typeface="Calibri" panose="020F0502020204030204" pitchFamily="34" charset="0"/>
              </a:rPr>
              <a:t>Neví jak</a:t>
            </a:r>
            <a:endParaRPr lang="cs-CZ" sz="1800" b="0" i="0" dirty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242424"/>
                </a:solidFill>
                <a:latin typeface="Calibri" panose="020F0502020204030204" pitchFamily="34" charset="0"/>
              </a:rPr>
              <a:t>Neví kdy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242424"/>
                </a:solidFill>
                <a:latin typeface="Calibri" panose="020F0502020204030204" pitchFamily="34" charset="0"/>
              </a:rPr>
              <a:t>Nemají síť facilitátorů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242424"/>
                </a:solidFill>
                <a:latin typeface="Calibri" panose="020F0502020204030204" pitchFamily="34" charset="0"/>
              </a:rPr>
              <a:t>Neví, jaké služby využívat</a:t>
            </a:r>
          </a:p>
          <a:p>
            <a:pPr algn="l"/>
            <a:endParaRPr lang="cs-CZ" dirty="0">
              <a:solidFill>
                <a:srgbClr val="242424"/>
              </a:solidFill>
              <a:latin typeface="Calibri" panose="020F0502020204030204" pitchFamily="34" charset="0"/>
            </a:endParaRPr>
          </a:p>
          <a:p>
            <a:pPr marL="114300" indent="0" algn="l">
              <a:buNone/>
            </a:pPr>
            <a:r>
              <a:rPr lang="cs-CZ" dirty="0">
                <a:solidFill>
                  <a:srgbClr val="242424"/>
                </a:solidFill>
                <a:latin typeface="Calibri" panose="020F0502020204030204" pitchFamily="34" charset="0"/>
              </a:rPr>
              <a:t>…proto místo případového setkání stále využívají standardní výchovné komise (pozváni jsou pouze rodiče bez dalších podpůrných organizací)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1F2D352-CBA3-2669-C1A0-3F09F1787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043" y="1163754"/>
            <a:ext cx="3153370" cy="355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2272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AB1C4DA6-179B-F849-BFD5-BBC9A196933F}" vid="{A25A18BF-A2F3-0149-B6FC-30408C621023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4d61ca-6f2e-4137-a231-5dc448aa52ca">
      <Terms xmlns="http://schemas.microsoft.com/office/infopath/2007/PartnerControls"/>
    </lcf76f155ced4ddcb4097134ff3c332f>
    <TaxCatchAll xmlns="eea104b8-b67f-4c86-ad43-4bd82d2b644e" xsi:nil="true"/>
    <SharedWithUsers xmlns="eea104b8-b67f-4c86-ad43-4bd82d2b644e">
      <UserInfo>
        <DisplayName>Julie Janečková</DisplayName>
        <AccountId>36</AccountId>
        <AccountType/>
      </UserInfo>
      <UserInfo>
        <DisplayName>Veronika Ješátková</DisplayName>
        <AccountId>33</AccountId>
        <AccountType/>
      </UserInfo>
    </SharedWithUsers>
    <MediaLengthInSeconds xmlns="a44d61ca-6f2e-4137-a231-5dc448aa52c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1ECD648CB61774A9051AE4B4FB02CDB" ma:contentTypeVersion="16" ma:contentTypeDescription="Vytvoří nový dokument" ma:contentTypeScope="" ma:versionID="b09fa1056a3dea1ee2e06974b915b8c4">
  <xsd:schema xmlns:xsd="http://www.w3.org/2001/XMLSchema" xmlns:xs="http://www.w3.org/2001/XMLSchema" xmlns:p="http://schemas.microsoft.com/office/2006/metadata/properties" xmlns:ns2="eea104b8-b67f-4c86-ad43-4bd82d2b644e" xmlns:ns3="a44d61ca-6f2e-4137-a231-5dc448aa52ca" targetNamespace="http://schemas.microsoft.com/office/2006/metadata/properties" ma:root="true" ma:fieldsID="be798ff0ef30694e56b994eabbab5125" ns2:_="" ns3:_="">
    <xsd:import namespace="eea104b8-b67f-4c86-ad43-4bd82d2b644e"/>
    <xsd:import namespace="a44d61ca-6f2e-4137-a231-5dc448aa52c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104b8-b67f-4c86-ad43-4bd82d2b64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198f69c-c408-4505-9c55-af72bfafc36d}" ma:internalName="TaxCatchAll" ma:showField="CatchAllData" ma:web="eea104b8-b67f-4c86-ad43-4bd82d2b64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4d61ca-6f2e-4137-a231-5dc448aa52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12cf72de-9443-4040-88a4-51cef0f4d8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176629-C72C-4855-9323-F32FFE1C2EDF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eea104b8-b67f-4c86-ad43-4bd82d2b644e"/>
    <ds:schemaRef ds:uri="http://schemas.microsoft.com/office/infopath/2007/PartnerControls"/>
    <ds:schemaRef ds:uri="a44d61ca-6f2e-4137-a231-5dc448aa52ca"/>
    <ds:schemaRef ds:uri="http://purl.org/dc/dcmitype/"/>
    <ds:schemaRef ds:uri="http://schemas.microsoft.com/office/2006/metadata/properties"/>
    <ds:schemaRef ds:uri="c794dcdd-beb1-4647-9db5-ecdedd370739"/>
    <ds:schemaRef ds:uri="730cd802-43ab-4359-ba15-8f18b45cff65"/>
  </ds:schemaRefs>
</ds:datastoreItem>
</file>

<file path=customXml/itemProps2.xml><?xml version="1.0" encoding="utf-8"?>
<ds:datastoreItem xmlns:ds="http://schemas.openxmlformats.org/officeDocument/2006/customXml" ds:itemID="{E3E5EB0F-2EDA-41B2-BC7B-005FFB517A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B7F2B3-5F46-48C6-B7AF-8544EABE0A18}"/>
</file>

<file path=docProps/app.xml><?xml version="1.0" encoding="utf-8"?>
<Properties xmlns="http://schemas.openxmlformats.org/officeDocument/2006/extended-properties" xmlns:vt="http://schemas.openxmlformats.org/officeDocument/2006/docPropsVTypes">
  <Template>Simple Light</Template>
  <TotalTime>63</TotalTime>
  <Words>960</Words>
  <Application>Microsoft Office PowerPoint</Application>
  <PresentationFormat>Předvádění na obrazovce (16:9)</PresentationFormat>
  <Paragraphs>113</Paragraphs>
  <Slides>16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Segoe UI</vt:lpstr>
      <vt:lpstr>Roboto</vt:lpstr>
      <vt:lpstr>Archivo Black</vt:lpstr>
      <vt:lpstr>Calibri</vt:lpstr>
      <vt:lpstr>Aptos</vt:lpstr>
      <vt:lpstr>Simple Light</vt:lpstr>
      <vt:lpstr>Případová setkání jako klíč k včasné mezioborové podpoře ohrožených dětí</vt:lpstr>
      <vt:lpstr>Mezioborová spolupráce</vt:lpstr>
      <vt:lpstr>Prezentace aplikace PowerPoint</vt:lpstr>
      <vt:lpstr>Případová setkání ve školách</vt:lpstr>
      <vt:lpstr>Princip případového setkání</vt:lpstr>
      <vt:lpstr>Případové setkání</vt:lpstr>
      <vt:lpstr>Případová konference vs. Případové setkání</vt:lpstr>
      <vt:lpstr>Doporučení MŠMT směrem k případovým setkáním </vt:lpstr>
      <vt:lpstr>Co brání realizaci PS ve školách?</vt:lpstr>
      <vt:lpstr>Rozvoj případových setkání v územích</vt:lpstr>
      <vt:lpstr>Příběhy dětí a rodin </vt:lpstr>
      <vt:lpstr>Hlavní oblast podpory – duševní zdraví</vt:lpstr>
      <vt:lpstr>Hlavní oblast podpory – rozvodová situace</vt:lpstr>
      <vt:lpstr>Hlavní oblast podpory – podpora dětí ze sociálně znevýhodněného prostředí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Včasná identifikace ohrožených dětí a jejich podpora</dc:title>
  <dc:creator>Jakub Pistorius</dc:creator>
  <cp:lastModifiedBy>Tereza Kollerová (Svačinová)</cp:lastModifiedBy>
  <cp:revision>49</cp:revision>
  <dcterms:created xsi:type="dcterms:W3CDTF">2024-08-09T08:52:54Z</dcterms:created>
  <dcterms:modified xsi:type="dcterms:W3CDTF">2026-08-06T17:43:07Z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0x01010051ECD648CB61774A9051AE4B4FB02CDB</vt:lpwstr>
  </property>
  <property fmtid="{D5CDD505-2E9C-101B-9397-08002B2CF9AE}" pid="3" name="Order">
    <vt:r8>2800500</vt:r8>
  </property>
  <property fmtid="{D5CDD505-2E9C-101B-9397-08002B2CF9AE}" pid="4" name="_activity">
    <vt:lpwstr>{"FileActivityType":"9","FileActivityTimeStamp":"2023-01-31T12:56:07.590Z","FileActivityUsersOnPage":[{"DisplayName":"Eva Kubíčková","Id":"eva.kubickova@so-fa.cz"}],"FileActivityNavigationId":null}</vt:lpwstr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MediaServiceImageTags">
    <vt:lpwstr/>
  </property>
</Properties>
</file>