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80" r:id="rId5"/>
    <p:sldId id="297" r:id="rId6"/>
    <p:sldId id="282" r:id="rId7"/>
    <p:sldId id="259" r:id="rId8"/>
    <p:sldId id="262" r:id="rId9"/>
    <p:sldId id="261" r:id="rId10"/>
    <p:sldId id="263" r:id="rId11"/>
    <p:sldId id="295" r:id="rId12"/>
    <p:sldId id="294" r:id="rId13"/>
    <p:sldId id="265" r:id="rId14"/>
    <p:sldId id="299" r:id="rId15"/>
    <p:sldId id="285" r:id="rId16"/>
    <p:sldId id="290" r:id="rId17"/>
    <p:sldId id="300" r:id="rId18"/>
    <p:sldId id="298" r:id="rId19"/>
    <p:sldId id="275" r:id="rId20"/>
    <p:sldId id="276" r:id="rId21"/>
    <p:sldId id="277" r:id="rId22"/>
    <p:sldId id="292" r:id="rId23"/>
    <p:sldId id="279" r:id="rId24"/>
    <p:sldId id="293" r:id="rId25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itel družstva VD" initials="VdV" lastIdx="1" clrIdx="0">
    <p:extLst>
      <p:ext uri="{19B8F6BF-5375-455C-9EA6-DF929625EA0E}">
        <p15:presenceInfo xmlns:p15="http://schemas.microsoft.com/office/powerpoint/2012/main" userId="S-1-5-21-3930645024-3337177140-3005191411-1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8B7F-71EE-46B9-8AA0-504F15E5AC2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5AC4EA-6731-4961-992F-4D4F92A8F77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800" u="none" dirty="0" smtClean="0"/>
            <a:t>1. </a:t>
          </a:r>
          <a:r>
            <a:rPr lang="cs-CZ" sz="2800" u="sng" dirty="0" smtClean="0"/>
            <a:t>Vyplnit formulář žádosti</a:t>
          </a:r>
          <a:endParaRPr lang="cs-CZ" sz="2800" u="sng" dirty="0"/>
        </a:p>
      </dgm:t>
    </dgm:pt>
    <dgm:pt modelId="{F87356B9-6CA4-4859-AE36-465B047BFFC7}" type="parTrans" cxnId="{DF7008B2-290D-450A-93FC-AC69E434ABA8}">
      <dgm:prSet/>
      <dgm:spPr/>
      <dgm:t>
        <a:bodyPr/>
        <a:lstStyle/>
        <a:p>
          <a:endParaRPr lang="cs-CZ"/>
        </a:p>
      </dgm:t>
    </dgm:pt>
    <dgm:pt modelId="{1EF871A9-F6BF-4A61-8788-378775414F6D}" type="sibTrans" cxnId="{DF7008B2-290D-450A-93FC-AC69E434ABA8}">
      <dgm:prSet/>
      <dgm:spPr/>
      <dgm:t>
        <a:bodyPr/>
        <a:lstStyle/>
        <a:p>
          <a:endParaRPr lang="cs-CZ"/>
        </a:p>
      </dgm:t>
    </dgm:pt>
    <dgm:pt modelId="{4DA16979-7C00-4CAA-B852-782C0D6D445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400" dirty="0" smtClean="0"/>
            <a:t>Vyplnit žádost na portálu </a:t>
          </a:r>
          <a:r>
            <a:rPr lang="cs-CZ" sz="2400" dirty="0" smtClean="0">
              <a:solidFill>
                <a:schemeClr val="accent2"/>
              </a:solidFill>
            </a:rPr>
            <a:t>https:// isprofin.mfcr.cz/</a:t>
          </a:r>
          <a:r>
            <a:rPr lang="cs-CZ" sz="2400" dirty="0" err="1" smtClean="0">
              <a:solidFill>
                <a:schemeClr val="accent2"/>
              </a:solidFill>
            </a:rPr>
            <a:t>rispf</a:t>
          </a:r>
          <a:endParaRPr lang="cs-CZ" sz="2400" dirty="0">
            <a:solidFill>
              <a:schemeClr val="accent2"/>
            </a:solidFill>
          </a:endParaRPr>
        </a:p>
      </dgm:t>
    </dgm:pt>
    <dgm:pt modelId="{EB06839C-114C-4B18-82E5-8C980B348B18}" type="parTrans" cxnId="{DAA51C3E-978D-46A9-AD5A-5D78E5D93186}">
      <dgm:prSet/>
      <dgm:spPr/>
      <dgm:t>
        <a:bodyPr/>
        <a:lstStyle/>
        <a:p>
          <a:endParaRPr lang="cs-CZ"/>
        </a:p>
      </dgm:t>
    </dgm:pt>
    <dgm:pt modelId="{15807026-573B-4C58-B930-3D3BA98F6FEE}" type="sibTrans" cxnId="{DAA51C3E-978D-46A9-AD5A-5D78E5D93186}">
      <dgm:prSet/>
      <dgm:spPr/>
      <dgm:t>
        <a:bodyPr/>
        <a:lstStyle/>
        <a:p>
          <a:endParaRPr lang="cs-CZ"/>
        </a:p>
      </dgm:t>
    </dgm:pt>
    <dgm:pt modelId="{F04A1FA8-9CE6-4586-9812-5DBAC5DE9F2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800" u="none" dirty="0" smtClean="0"/>
            <a:t>2. </a:t>
          </a:r>
          <a:r>
            <a:rPr lang="cs-CZ" sz="2800" u="sng" dirty="0" smtClean="0"/>
            <a:t>Odeslat žádost v portálu</a:t>
          </a:r>
          <a:endParaRPr lang="cs-CZ" sz="2800" u="sng" dirty="0"/>
        </a:p>
      </dgm:t>
    </dgm:pt>
    <dgm:pt modelId="{5ABDEF27-2A46-468E-A27C-1BC87C68B609}" type="parTrans" cxnId="{9060459F-6622-419D-B708-7229487DCC9D}">
      <dgm:prSet/>
      <dgm:spPr/>
      <dgm:t>
        <a:bodyPr/>
        <a:lstStyle/>
        <a:p>
          <a:endParaRPr lang="cs-CZ"/>
        </a:p>
      </dgm:t>
    </dgm:pt>
    <dgm:pt modelId="{8D0615D9-D9C2-4BD4-8B89-6A95DC6E952D}" type="sibTrans" cxnId="{9060459F-6622-419D-B708-7229487DCC9D}">
      <dgm:prSet/>
      <dgm:spPr/>
      <dgm:t>
        <a:bodyPr/>
        <a:lstStyle/>
        <a:p>
          <a:endParaRPr lang="cs-CZ"/>
        </a:p>
      </dgm:t>
    </dgm:pt>
    <dgm:pt modelId="{3A3678A3-9425-4BF8-87A7-A155E073A0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2400" dirty="0" smtClean="0"/>
            <a:t>Po odeslání žádosti v portálu dostane každá žádost své jedinečné identifikační číslo </a:t>
          </a:r>
          <a:r>
            <a:rPr lang="cs-CZ" sz="2000" i="1" dirty="0" smtClean="0"/>
            <a:t>např. JSDH-V3-2022-00007</a:t>
          </a:r>
          <a:endParaRPr lang="cs-CZ" sz="2000" i="1" dirty="0"/>
        </a:p>
      </dgm:t>
    </dgm:pt>
    <dgm:pt modelId="{50131D8A-D006-47FF-BF4C-B19B964A12D8}" type="parTrans" cxnId="{5E019B76-A51D-4F36-9B52-2CB8933B0C1C}">
      <dgm:prSet/>
      <dgm:spPr/>
      <dgm:t>
        <a:bodyPr/>
        <a:lstStyle/>
        <a:p>
          <a:endParaRPr lang="cs-CZ"/>
        </a:p>
      </dgm:t>
    </dgm:pt>
    <dgm:pt modelId="{F4F012B0-6455-48FE-8668-EB34CBE67697}" type="sibTrans" cxnId="{5E019B76-A51D-4F36-9B52-2CB8933B0C1C}">
      <dgm:prSet/>
      <dgm:spPr/>
      <dgm:t>
        <a:bodyPr/>
        <a:lstStyle/>
        <a:p>
          <a:endParaRPr lang="cs-CZ"/>
        </a:p>
      </dgm:t>
    </dgm:pt>
    <dgm:pt modelId="{CE456CCA-CCB1-4694-82A8-AC7CDABF5FF6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2800" u="none" dirty="0" smtClean="0"/>
            <a:t>3. </a:t>
          </a:r>
          <a:r>
            <a:rPr lang="cs-CZ" sz="2800" u="sng" dirty="0" smtClean="0"/>
            <a:t>Odeslat žádost datovou schránkou na příslušný HZS kraje   </a:t>
          </a:r>
          <a:endParaRPr lang="cs-CZ" sz="2800" dirty="0"/>
        </a:p>
      </dgm:t>
    </dgm:pt>
    <dgm:pt modelId="{F273F061-9C26-4C2B-8228-44F9E93B5769}" type="parTrans" cxnId="{6B46B218-4A38-4893-BDE6-959551028CC8}">
      <dgm:prSet/>
      <dgm:spPr/>
      <dgm:t>
        <a:bodyPr/>
        <a:lstStyle/>
        <a:p>
          <a:endParaRPr lang="cs-CZ"/>
        </a:p>
      </dgm:t>
    </dgm:pt>
    <dgm:pt modelId="{990B4B42-9A41-4673-B368-D01F7DF56C70}" type="sibTrans" cxnId="{6B46B218-4A38-4893-BDE6-959551028CC8}">
      <dgm:prSet/>
      <dgm:spPr/>
      <dgm:t>
        <a:bodyPr/>
        <a:lstStyle/>
        <a:p>
          <a:endParaRPr lang="cs-CZ"/>
        </a:p>
      </dgm:t>
    </dgm:pt>
    <dgm:pt modelId="{BA7F4522-6C03-4979-91F0-E0873337EE74}">
      <dgm:prSet phldrT="[Text]"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cs-CZ" sz="2400" dirty="0" smtClean="0"/>
            <a:t>Vygenerovat .</a:t>
          </a:r>
          <a:r>
            <a:rPr lang="cs-CZ" sz="2400" dirty="0" err="1" smtClean="0"/>
            <a:t>pdf</a:t>
          </a:r>
          <a:r>
            <a:rPr lang="cs-CZ" sz="2400" dirty="0" smtClean="0"/>
            <a:t> soubor žádosti ke stažení, podepsat elektronicky (popř. fyzicky) </a:t>
          </a:r>
          <a:r>
            <a:rPr lang="en-US" sz="2400" dirty="0" err="1" smtClean="0"/>
            <a:t>osobou</a:t>
          </a:r>
          <a:r>
            <a:rPr lang="cs-CZ" sz="2400" dirty="0" smtClean="0"/>
            <a:t> oprávněnou za obec jednat ve věci dotace a </a:t>
          </a:r>
          <a:r>
            <a:rPr lang="cs-CZ" sz="2400" dirty="0" smtClean="0"/>
            <a:t>odeslat datovou schránkou obce do </a:t>
          </a:r>
          <a:r>
            <a:rPr lang="cs-CZ" sz="2400" b="1" dirty="0" smtClean="0">
              <a:solidFill>
                <a:schemeClr val="tx1"/>
              </a:solidFill>
            </a:rPr>
            <a:t>13. května 2021 na HZS příslušného kraje – </a:t>
          </a:r>
          <a:r>
            <a:rPr lang="cs-CZ" sz="2400" b="0" dirty="0" smtClean="0">
              <a:solidFill>
                <a:schemeClr val="tx1"/>
              </a:solidFill>
            </a:rPr>
            <a:t>přílohy dle čl. 5 bodu 6 a 7 „Výzvy“</a:t>
          </a:r>
          <a:endParaRPr lang="cs-CZ" sz="2400" b="0" dirty="0"/>
        </a:p>
      </dgm:t>
    </dgm:pt>
    <dgm:pt modelId="{3E32CE17-7944-4E9C-98F5-7A9D10BC9D64}" type="parTrans" cxnId="{5D5F2088-D055-4CDD-9B7A-D4114AD400A2}">
      <dgm:prSet/>
      <dgm:spPr/>
      <dgm:t>
        <a:bodyPr/>
        <a:lstStyle/>
        <a:p>
          <a:endParaRPr lang="cs-CZ"/>
        </a:p>
      </dgm:t>
    </dgm:pt>
    <dgm:pt modelId="{18396842-9423-4C84-87BC-17D17E339936}" type="sibTrans" cxnId="{5D5F2088-D055-4CDD-9B7A-D4114AD400A2}">
      <dgm:prSet/>
      <dgm:spPr/>
      <dgm:t>
        <a:bodyPr/>
        <a:lstStyle/>
        <a:p>
          <a:endParaRPr lang="cs-CZ"/>
        </a:p>
      </dgm:t>
    </dgm:pt>
    <dgm:pt modelId="{96BA9116-86E4-403E-85A6-3254B1711460}">
      <dgm:prSet phldrT="[Text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cs-CZ" sz="2600" dirty="0">
            <a:solidFill>
              <a:schemeClr val="tx1"/>
            </a:solidFill>
          </a:endParaRPr>
        </a:p>
      </dgm:t>
    </dgm:pt>
    <dgm:pt modelId="{766B83F6-D1F0-42B4-998F-2B849B6F99B5}" type="parTrans" cxnId="{BECA366A-E7BE-40F4-9F34-E3300A398522}">
      <dgm:prSet/>
      <dgm:spPr/>
      <dgm:t>
        <a:bodyPr/>
        <a:lstStyle/>
        <a:p>
          <a:endParaRPr lang="cs-CZ"/>
        </a:p>
      </dgm:t>
    </dgm:pt>
    <dgm:pt modelId="{156F59D5-3BDC-4B6A-A076-2F3B0BDE81DC}" type="sibTrans" cxnId="{BECA366A-E7BE-40F4-9F34-E3300A398522}">
      <dgm:prSet/>
      <dgm:spPr/>
      <dgm:t>
        <a:bodyPr/>
        <a:lstStyle/>
        <a:p>
          <a:endParaRPr lang="cs-CZ"/>
        </a:p>
      </dgm:t>
    </dgm:pt>
    <dgm:pt modelId="{7F29373D-911C-4B47-B89A-CF0FDECCCC42}" type="pres">
      <dgm:prSet presAssocID="{75E68B7F-71EE-46B9-8AA0-504F15E5AC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F2BC01C-BFAA-4D13-BBD1-A4E322BA92A6}" type="pres">
      <dgm:prSet presAssocID="{735AC4EA-6731-4961-992F-4D4F92A8F775}" presName="comp" presStyleCnt="0"/>
      <dgm:spPr/>
    </dgm:pt>
    <dgm:pt modelId="{E1F0439A-73F9-4E61-924B-6139498006E9}" type="pres">
      <dgm:prSet presAssocID="{735AC4EA-6731-4961-992F-4D4F92A8F775}" presName="box" presStyleLbl="node1" presStyleIdx="0" presStyleCnt="3" custScaleY="85069"/>
      <dgm:spPr/>
      <dgm:t>
        <a:bodyPr/>
        <a:lstStyle/>
        <a:p>
          <a:endParaRPr lang="cs-CZ"/>
        </a:p>
      </dgm:t>
    </dgm:pt>
    <dgm:pt modelId="{5AA74979-597C-441E-AE7A-30799C429361}" type="pres">
      <dgm:prSet presAssocID="{735AC4EA-6731-4961-992F-4D4F92A8F775}" presName="img" presStyleLbl="fgImgPlace1" presStyleIdx="0" presStyleCnt="3" custScaleX="77746" custScaleY="91452" custLinFactNeighborX="-9486" custLinFactNeighborY="-1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7BF357F-F178-4396-9BE8-93F3C7EF210A}" type="pres">
      <dgm:prSet presAssocID="{735AC4EA-6731-4961-992F-4D4F92A8F77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75613B-36CF-4D3D-B5CE-B0DEE4C7FC42}" type="pres">
      <dgm:prSet presAssocID="{1EF871A9-F6BF-4A61-8788-378775414F6D}" presName="spacer" presStyleCnt="0"/>
      <dgm:spPr/>
    </dgm:pt>
    <dgm:pt modelId="{92BDF10F-C643-41B1-9E80-D786E279A7AC}" type="pres">
      <dgm:prSet presAssocID="{F04A1FA8-9CE6-4586-9812-5DBAC5DE9F20}" presName="comp" presStyleCnt="0"/>
      <dgm:spPr/>
    </dgm:pt>
    <dgm:pt modelId="{70D932AC-DD97-4373-87CD-2C589C5FD0C7}" type="pres">
      <dgm:prSet presAssocID="{F04A1FA8-9CE6-4586-9812-5DBAC5DE9F20}" presName="box" presStyleLbl="node1" presStyleIdx="1" presStyleCnt="3" custScaleY="116209" custLinFactNeighborY="4251"/>
      <dgm:spPr/>
      <dgm:t>
        <a:bodyPr/>
        <a:lstStyle/>
        <a:p>
          <a:endParaRPr lang="cs-CZ"/>
        </a:p>
      </dgm:t>
    </dgm:pt>
    <dgm:pt modelId="{FBF8EFA7-E61F-455B-9A4A-DB39058B1BE4}" type="pres">
      <dgm:prSet presAssocID="{F04A1FA8-9CE6-4586-9812-5DBAC5DE9F20}" presName="img" presStyleLbl="fgImgPlace1" presStyleIdx="1" presStyleCnt="3" custScaleX="75377" custScaleY="129962" custLinFactNeighborX="-9882" custLinFactNeighborY="71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168E4925-A41D-4578-831A-F7EBADEFCA26}" type="pres">
      <dgm:prSet presAssocID="{F04A1FA8-9CE6-4586-9812-5DBAC5DE9F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E3C145-36E9-42BD-9B40-26B352489B84}" type="pres">
      <dgm:prSet presAssocID="{8D0615D9-D9C2-4BD4-8B89-6A95DC6E952D}" presName="spacer" presStyleCnt="0"/>
      <dgm:spPr/>
    </dgm:pt>
    <dgm:pt modelId="{F6208587-7DBA-487F-A3E3-8C228F7F8DF1}" type="pres">
      <dgm:prSet presAssocID="{CE456CCA-CCB1-4694-82A8-AC7CDABF5FF6}" presName="comp" presStyleCnt="0"/>
      <dgm:spPr/>
    </dgm:pt>
    <dgm:pt modelId="{C00E24FB-9F3D-43BC-BE28-749931ACA571}" type="pres">
      <dgm:prSet presAssocID="{CE456CCA-CCB1-4694-82A8-AC7CDABF5FF6}" presName="box" presStyleLbl="node1" presStyleIdx="2" presStyleCnt="3" custScaleY="236720"/>
      <dgm:spPr/>
      <dgm:t>
        <a:bodyPr/>
        <a:lstStyle/>
        <a:p>
          <a:endParaRPr lang="cs-CZ"/>
        </a:p>
      </dgm:t>
    </dgm:pt>
    <dgm:pt modelId="{11C5611F-AF5C-420A-BFF9-5672DBB498BC}" type="pres">
      <dgm:prSet presAssocID="{CE456CCA-CCB1-4694-82A8-AC7CDABF5FF6}" presName="img" presStyleLbl="fgImgPlace1" presStyleIdx="2" presStyleCnt="3" custScaleX="71321" custScaleY="202153" custLinFactNeighborX="-10673" custLinFactNeighborY="-144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1F4024E-FE39-4966-AC2C-2C584C1B907C}" type="pres">
      <dgm:prSet presAssocID="{CE456CCA-CCB1-4694-82A8-AC7CDABF5FF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3DD89E7-FA2A-471E-8375-E775B6A54E0B}" type="presOf" srcId="{CE456CCA-CCB1-4694-82A8-AC7CDABF5FF6}" destId="{E1F4024E-FE39-4966-AC2C-2C584C1B907C}" srcOrd="1" destOrd="0" presId="urn:microsoft.com/office/officeart/2005/8/layout/vList4"/>
    <dgm:cxn modelId="{5E019B76-A51D-4F36-9B52-2CB8933B0C1C}" srcId="{F04A1FA8-9CE6-4586-9812-5DBAC5DE9F20}" destId="{3A3678A3-9425-4BF8-87A7-A155E073A0C8}" srcOrd="0" destOrd="0" parTransId="{50131D8A-D006-47FF-BF4C-B19B964A12D8}" sibTransId="{F4F012B0-6455-48FE-8668-EB34CBE67697}"/>
    <dgm:cxn modelId="{B7F5F981-7079-41CC-B21E-EF5BF3B59325}" type="presOf" srcId="{4DA16979-7C00-4CAA-B852-782C0D6D4454}" destId="{E1F0439A-73F9-4E61-924B-6139498006E9}" srcOrd="0" destOrd="1" presId="urn:microsoft.com/office/officeart/2005/8/layout/vList4"/>
    <dgm:cxn modelId="{5D5F2088-D055-4CDD-9B7A-D4114AD400A2}" srcId="{CE456CCA-CCB1-4694-82A8-AC7CDABF5FF6}" destId="{BA7F4522-6C03-4979-91F0-E0873337EE74}" srcOrd="0" destOrd="0" parTransId="{3E32CE17-7944-4E9C-98F5-7A9D10BC9D64}" sibTransId="{18396842-9423-4C84-87BC-17D17E339936}"/>
    <dgm:cxn modelId="{E5AE31FE-8379-4BD9-B9F8-9F407AB4B2FF}" type="presOf" srcId="{4DA16979-7C00-4CAA-B852-782C0D6D4454}" destId="{C7BF357F-F178-4396-9BE8-93F3C7EF210A}" srcOrd="1" destOrd="1" presId="urn:microsoft.com/office/officeart/2005/8/layout/vList4"/>
    <dgm:cxn modelId="{A915D59E-C102-49BD-BA38-F69716D3E4EB}" type="presOf" srcId="{96BA9116-86E4-403E-85A6-3254B1711460}" destId="{E1F0439A-73F9-4E61-924B-6139498006E9}" srcOrd="0" destOrd="2" presId="urn:microsoft.com/office/officeart/2005/8/layout/vList4"/>
    <dgm:cxn modelId="{7C779710-D3ED-4F45-B95E-8EC9907BD54F}" type="presOf" srcId="{75E68B7F-71EE-46B9-8AA0-504F15E5AC2A}" destId="{7F29373D-911C-4B47-B89A-CF0FDECCCC42}" srcOrd="0" destOrd="0" presId="urn:microsoft.com/office/officeart/2005/8/layout/vList4"/>
    <dgm:cxn modelId="{1EE65D7C-1742-410E-A57E-A09DAF494857}" type="presOf" srcId="{3A3678A3-9425-4BF8-87A7-A155E073A0C8}" destId="{70D932AC-DD97-4373-87CD-2C589C5FD0C7}" srcOrd="0" destOrd="1" presId="urn:microsoft.com/office/officeart/2005/8/layout/vList4"/>
    <dgm:cxn modelId="{E6A7FE94-45E4-4045-A318-C4DABAD169F7}" type="presOf" srcId="{BA7F4522-6C03-4979-91F0-E0873337EE74}" destId="{E1F4024E-FE39-4966-AC2C-2C584C1B907C}" srcOrd="1" destOrd="1" presId="urn:microsoft.com/office/officeart/2005/8/layout/vList4"/>
    <dgm:cxn modelId="{3922E0E1-FAAB-463D-AF54-D41077E2D506}" type="presOf" srcId="{F04A1FA8-9CE6-4586-9812-5DBAC5DE9F20}" destId="{70D932AC-DD97-4373-87CD-2C589C5FD0C7}" srcOrd="0" destOrd="0" presId="urn:microsoft.com/office/officeart/2005/8/layout/vList4"/>
    <dgm:cxn modelId="{BECA366A-E7BE-40F4-9F34-E3300A398522}" srcId="{735AC4EA-6731-4961-992F-4D4F92A8F775}" destId="{96BA9116-86E4-403E-85A6-3254B1711460}" srcOrd="1" destOrd="0" parTransId="{766B83F6-D1F0-42B4-998F-2B849B6F99B5}" sibTransId="{156F59D5-3BDC-4B6A-A076-2F3B0BDE81DC}"/>
    <dgm:cxn modelId="{119EA71F-C2EE-4F24-9CA6-31269414F6D1}" type="presOf" srcId="{3A3678A3-9425-4BF8-87A7-A155E073A0C8}" destId="{168E4925-A41D-4578-831A-F7EBADEFCA26}" srcOrd="1" destOrd="1" presId="urn:microsoft.com/office/officeart/2005/8/layout/vList4"/>
    <dgm:cxn modelId="{5E5DCB7A-85A0-4324-B082-58F1766C24D5}" type="presOf" srcId="{BA7F4522-6C03-4979-91F0-E0873337EE74}" destId="{C00E24FB-9F3D-43BC-BE28-749931ACA571}" srcOrd="0" destOrd="1" presId="urn:microsoft.com/office/officeart/2005/8/layout/vList4"/>
    <dgm:cxn modelId="{21091983-CA33-471E-BD1B-B9BDB9A87752}" type="presOf" srcId="{735AC4EA-6731-4961-992F-4D4F92A8F775}" destId="{C7BF357F-F178-4396-9BE8-93F3C7EF210A}" srcOrd="1" destOrd="0" presId="urn:microsoft.com/office/officeart/2005/8/layout/vList4"/>
    <dgm:cxn modelId="{9060459F-6622-419D-B708-7229487DCC9D}" srcId="{75E68B7F-71EE-46B9-8AA0-504F15E5AC2A}" destId="{F04A1FA8-9CE6-4586-9812-5DBAC5DE9F20}" srcOrd="1" destOrd="0" parTransId="{5ABDEF27-2A46-468E-A27C-1BC87C68B609}" sibTransId="{8D0615D9-D9C2-4BD4-8B89-6A95DC6E952D}"/>
    <dgm:cxn modelId="{EBE89724-55C8-4653-AD7D-4B6244568F99}" type="presOf" srcId="{735AC4EA-6731-4961-992F-4D4F92A8F775}" destId="{E1F0439A-73F9-4E61-924B-6139498006E9}" srcOrd="0" destOrd="0" presId="urn:microsoft.com/office/officeart/2005/8/layout/vList4"/>
    <dgm:cxn modelId="{DF7008B2-290D-450A-93FC-AC69E434ABA8}" srcId="{75E68B7F-71EE-46B9-8AA0-504F15E5AC2A}" destId="{735AC4EA-6731-4961-992F-4D4F92A8F775}" srcOrd="0" destOrd="0" parTransId="{F87356B9-6CA4-4859-AE36-465B047BFFC7}" sibTransId="{1EF871A9-F6BF-4A61-8788-378775414F6D}"/>
    <dgm:cxn modelId="{B31AE361-31EB-4C29-A265-560112C3F6AC}" type="presOf" srcId="{CE456CCA-CCB1-4694-82A8-AC7CDABF5FF6}" destId="{C00E24FB-9F3D-43BC-BE28-749931ACA571}" srcOrd="0" destOrd="0" presId="urn:microsoft.com/office/officeart/2005/8/layout/vList4"/>
    <dgm:cxn modelId="{6B46B218-4A38-4893-BDE6-959551028CC8}" srcId="{75E68B7F-71EE-46B9-8AA0-504F15E5AC2A}" destId="{CE456CCA-CCB1-4694-82A8-AC7CDABF5FF6}" srcOrd="2" destOrd="0" parTransId="{F273F061-9C26-4C2B-8228-44F9E93B5769}" sibTransId="{990B4B42-9A41-4673-B368-D01F7DF56C70}"/>
    <dgm:cxn modelId="{DAA51C3E-978D-46A9-AD5A-5D78E5D93186}" srcId="{735AC4EA-6731-4961-992F-4D4F92A8F775}" destId="{4DA16979-7C00-4CAA-B852-782C0D6D4454}" srcOrd="0" destOrd="0" parTransId="{EB06839C-114C-4B18-82E5-8C980B348B18}" sibTransId="{15807026-573B-4C58-B930-3D3BA98F6FEE}"/>
    <dgm:cxn modelId="{A3E113B6-3C73-4809-B753-663FFBD17D7C}" type="presOf" srcId="{96BA9116-86E4-403E-85A6-3254B1711460}" destId="{C7BF357F-F178-4396-9BE8-93F3C7EF210A}" srcOrd="1" destOrd="2" presId="urn:microsoft.com/office/officeart/2005/8/layout/vList4"/>
    <dgm:cxn modelId="{080363CE-762A-4D93-A32F-A55BA13CA987}" type="presOf" srcId="{F04A1FA8-9CE6-4586-9812-5DBAC5DE9F20}" destId="{168E4925-A41D-4578-831A-F7EBADEFCA26}" srcOrd="1" destOrd="0" presId="urn:microsoft.com/office/officeart/2005/8/layout/vList4"/>
    <dgm:cxn modelId="{AE171102-7654-44D0-9562-3DB2B595AB45}" type="presParOf" srcId="{7F29373D-911C-4B47-B89A-CF0FDECCCC42}" destId="{7F2BC01C-BFAA-4D13-BBD1-A4E322BA92A6}" srcOrd="0" destOrd="0" presId="urn:microsoft.com/office/officeart/2005/8/layout/vList4"/>
    <dgm:cxn modelId="{90EE46A9-7BBB-4ED4-AEB6-BF584A70BF70}" type="presParOf" srcId="{7F2BC01C-BFAA-4D13-BBD1-A4E322BA92A6}" destId="{E1F0439A-73F9-4E61-924B-6139498006E9}" srcOrd="0" destOrd="0" presId="urn:microsoft.com/office/officeart/2005/8/layout/vList4"/>
    <dgm:cxn modelId="{C083B705-1700-4DFB-925F-DED894EC326B}" type="presParOf" srcId="{7F2BC01C-BFAA-4D13-BBD1-A4E322BA92A6}" destId="{5AA74979-597C-441E-AE7A-30799C429361}" srcOrd="1" destOrd="0" presId="urn:microsoft.com/office/officeart/2005/8/layout/vList4"/>
    <dgm:cxn modelId="{A807F44E-ADAA-4D12-86C8-3796701F1DF6}" type="presParOf" srcId="{7F2BC01C-BFAA-4D13-BBD1-A4E322BA92A6}" destId="{C7BF357F-F178-4396-9BE8-93F3C7EF210A}" srcOrd="2" destOrd="0" presId="urn:microsoft.com/office/officeart/2005/8/layout/vList4"/>
    <dgm:cxn modelId="{BA77D3D4-E63B-4AA3-8122-63179836C632}" type="presParOf" srcId="{7F29373D-911C-4B47-B89A-CF0FDECCCC42}" destId="{E075613B-36CF-4D3D-B5CE-B0DEE4C7FC42}" srcOrd="1" destOrd="0" presId="urn:microsoft.com/office/officeart/2005/8/layout/vList4"/>
    <dgm:cxn modelId="{22505712-580F-42A3-97BE-529015848860}" type="presParOf" srcId="{7F29373D-911C-4B47-B89A-CF0FDECCCC42}" destId="{92BDF10F-C643-41B1-9E80-D786E279A7AC}" srcOrd="2" destOrd="0" presId="urn:microsoft.com/office/officeart/2005/8/layout/vList4"/>
    <dgm:cxn modelId="{E4C6812B-4A85-41B1-9620-68B8547A8979}" type="presParOf" srcId="{92BDF10F-C643-41B1-9E80-D786E279A7AC}" destId="{70D932AC-DD97-4373-87CD-2C589C5FD0C7}" srcOrd="0" destOrd="0" presId="urn:microsoft.com/office/officeart/2005/8/layout/vList4"/>
    <dgm:cxn modelId="{04E777A4-E0E6-4150-ADFF-36A9D2E6192E}" type="presParOf" srcId="{92BDF10F-C643-41B1-9E80-D786E279A7AC}" destId="{FBF8EFA7-E61F-455B-9A4A-DB39058B1BE4}" srcOrd="1" destOrd="0" presId="urn:microsoft.com/office/officeart/2005/8/layout/vList4"/>
    <dgm:cxn modelId="{6C5A96A7-5F6D-4557-8B73-7CCE965DEF4B}" type="presParOf" srcId="{92BDF10F-C643-41B1-9E80-D786E279A7AC}" destId="{168E4925-A41D-4578-831A-F7EBADEFCA26}" srcOrd="2" destOrd="0" presId="urn:microsoft.com/office/officeart/2005/8/layout/vList4"/>
    <dgm:cxn modelId="{79872E88-534F-48C2-AFE7-16918FBC90BC}" type="presParOf" srcId="{7F29373D-911C-4B47-B89A-CF0FDECCCC42}" destId="{22E3C145-36E9-42BD-9B40-26B352489B84}" srcOrd="3" destOrd="0" presId="urn:microsoft.com/office/officeart/2005/8/layout/vList4"/>
    <dgm:cxn modelId="{698AEC7B-1E12-456E-B57C-C311C9977960}" type="presParOf" srcId="{7F29373D-911C-4B47-B89A-CF0FDECCCC42}" destId="{F6208587-7DBA-487F-A3E3-8C228F7F8DF1}" srcOrd="4" destOrd="0" presId="urn:microsoft.com/office/officeart/2005/8/layout/vList4"/>
    <dgm:cxn modelId="{950A054F-C9B3-45D2-A181-00241AAB85E8}" type="presParOf" srcId="{F6208587-7DBA-487F-A3E3-8C228F7F8DF1}" destId="{C00E24FB-9F3D-43BC-BE28-749931ACA571}" srcOrd="0" destOrd="0" presId="urn:microsoft.com/office/officeart/2005/8/layout/vList4"/>
    <dgm:cxn modelId="{69FEBFF9-A319-4DB1-AB7C-476B58AF9DDE}" type="presParOf" srcId="{F6208587-7DBA-487F-A3E3-8C228F7F8DF1}" destId="{11C5611F-AF5C-420A-BFF9-5672DBB498BC}" srcOrd="1" destOrd="0" presId="urn:microsoft.com/office/officeart/2005/8/layout/vList4"/>
    <dgm:cxn modelId="{082D50EE-DE0D-4C0E-95DF-1F732FA52336}" type="presParOf" srcId="{F6208587-7DBA-487F-A3E3-8C228F7F8DF1}" destId="{E1F4024E-FE39-4966-AC2C-2C584C1B90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0439A-73F9-4E61-924B-6139498006E9}">
      <dsp:nvSpPr>
        <dsp:cNvPr id="0" name=""/>
        <dsp:cNvSpPr/>
      </dsp:nvSpPr>
      <dsp:spPr>
        <a:xfrm>
          <a:off x="0" y="0"/>
          <a:ext cx="10515600" cy="1021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800" u="none" kern="1200" dirty="0" smtClean="0"/>
            <a:t>1. </a:t>
          </a:r>
          <a:r>
            <a:rPr lang="cs-CZ" sz="2800" u="sng" kern="1200" dirty="0" smtClean="0"/>
            <a:t>Vyplnit formulář žádosti</a:t>
          </a:r>
          <a:endParaRPr lang="cs-CZ" sz="2800" u="sng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400" kern="1200" dirty="0" smtClean="0"/>
            <a:t>Vyplnit žádost na portálu </a:t>
          </a:r>
          <a:r>
            <a:rPr lang="cs-CZ" sz="2400" kern="1200" dirty="0" smtClean="0">
              <a:solidFill>
                <a:schemeClr val="accent2"/>
              </a:solidFill>
            </a:rPr>
            <a:t>https:// isprofin.mfcr.cz/</a:t>
          </a:r>
          <a:r>
            <a:rPr lang="cs-CZ" sz="2400" kern="1200" dirty="0" err="1" smtClean="0">
              <a:solidFill>
                <a:schemeClr val="accent2"/>
              </a:solidFill>
            </a:rPr>
            <a:t>rispf</a:t>
          </a:r>
          <a:endParaRPr lang="cs-CZ" sz="2400" kern="1200" dirty="0">
            <a:solidFill>
              <a:schemeClr val="accent2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600" kern="1200" dirty="0">
            <a:solidFill>
              <a:schemeClr val="tx1"/>
            </a:solidFill>
          </a:endParaRPr>
        </a:p>
      </dsp:txBody>
      <dsp:txXfrm>
        <a:off x="2223214" y="0"/>
        <a:ext cx="8292385" cy="1021634"/>
      </dsp:txXfrm>
    </dsp:sp>
    <dsp:sp modelId="{5AA74979-597C-441E-AE7A-30799C429361}">
      <dsp:nvSpPr>
        <dsp:cNvPr id="0" name=""/>
        <dsp:cNvSpPr/>
      </dsp:nvSpPr>
      <dsp:spPr>
        <a:xfrm>
          <a:off x="154607" y="58011"/>
          <a:ext cx="1635091" cy="8786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932AC-DD97-4373-87CD-2C589C5FD0C7}">
      <dsp:nvSpPr>
        <dsp:cNvPr id="0" name=""/>
        <dsp:cNvSpPr/>
      </dsp:nvSpPr>
      <dsp:spPr>
        <a:xfrm>
          <a:off x="0" y="1192781"/>
          <a:ext cx="10515600" cy="1395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800" u="none" kern="1200" dirty="0" smtClean="0"/>
            <a:t>2. </a:t>
          </a:r>
          <a:r>
            <a:rPr lang="cs-CZ" sz="2800" u="sng" kern="1200" dirty="0" smtClean="0"/>
            <a:t>Odeslat žádost v portálu</a:t>
          </a:r>
          <a:endParaRPr lang="cs-CZ" sz="2800" u="sng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400" kern="1200" dirty="0" smtClean="0"/>
            <a:t>Po odeslání žádosti v portálu dostane každá žádost své jedinečné identifikační číslo </a:t>
          </a:r>
          <a:r>
            <a:rPr lang="cs-CZ" sz="2000" i="1" kern="1200" dirty="0" smtClean="0"/>
            <a:t>např. JSDH-V3-2022-00007</a:t>
          </a:r>
          <a:endParaRPr lang="cs-CZ" sz="2000" i="1" kern="1200" dirty="0"/>
        </a:p>
      </dsp:txBody>
      <dsp:txXfrm>
        <a:off x="2223214" y="1192781"/>
        <a:ext cx="8292385" cy="1395610"/>
      </dsp:txXfrm>
    </dsp:sp>
    <dsp:sp modelId="{FBF8EFA7-E61F-455B-9A4A-DB39058B1BE4}">
      <dsp:nvSpPr>
        <dsp:cNvPr id="0" name=""/>
        <dsp:cNvSpPr/>
      </dsp:nvSpPr>
      <dsp:spPr>
        <a:xfrm>
          <a:off x="171190" y="1283803"/>
          <a:ext cx="1585268" cy="12486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E24FB-9F3D-43BC-BE28-749931ACA571}">
      <dsp:nvSpPr>
        <dsp:cNvPr id="0" name=""/>
        <dsp:cNvSpPr/>
      </dsp:nvSpPr>
      <dsp:spPr>
        <a:xfrm>
          <a:off x="0" y="2657434"/>
          <a:ext cx="10515600" cy="2842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2800" u="none" kern="1200" dirty="0" smtClean="0"/>
            <a:t>3. </a:t>
          </a:r>
          <a:r>
            <a:rPr lang="cs-CZ" sz="2800" u="sng" kern="1200" dirty="0" smtClean="0"/>
            <a:t>Odeslat žádost datovou schránkou na příslušný HZS kraje   </a:t>
          </a:r>
          <a:endParaRPr lang="cs-CZ" sz="2800" kern="1200" dirty="0"/>
        </a:p>
        <a:p>
          <a:pPr marL="0" lvl="1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400" kern="1200" dirty="0" smtClean="0"/>
            <a:t>Vygenerovat .</a:t>
          </a:r>
          <a:r>
            <a:rPr lang="cs-CZ" sz="2400" kern="1200" dirty="0" err="1" smtClean="0"/>
            <a:t>pdf</a:t>
          </a:r>
          <a:r>
            <a:rPr lang="cs-CZ" sz="2400" kern="1200" dirty="0" smtClean="0"/>
            <a:t> soubor žádosti ke stažení, podepsat elektronicky (popř. fyzicky) </a:t>
          </a:r>
          <a:r>
            <a:rPr lang="en-US" sz="2400" kern="1200" dirty="0" err="1" smtClean="0"/>
            <a:t>osobou</a:t>
          </a:r>
          <a:r>
            <a:rPr lang="cs-CZ" sz="2400" kern="1200" dirty="0" smtClean="0"/>
            <a:t> oprávněnou za obec jednat ve věci dotace a </a:t>
          </a:r>
          <a:r>
            <a:rPr lang="cs-CZ" sz="2400" kern="1200" dirty="0" smtClean="0"/>
            <a:t>odeslat datovou schránkou obce do </a:t>
          </a:r>
          <a:r>
            <a:rPr lang="cs-CZ" sz="2400" b="1" kern="1200" dirty="0" smtClean="0">
              <a:solidFill>
                <a:schemeClr val="tx1"/>
              </a:solidFill>
            </a:rPr>
            <a:t>13. května 2021 na HZS příslušného kraje – </a:t>
          </a:r>
          <a:r>
            <a:rPr lang="cs-CZ" sz="2400" b="0" kern="1200" dirty="0" smtClean="0">
              <a:solidFill>
                <a:schemeClr val="tx1"/>
              </a:solidFill>
            </a:rPr>
            <a:t>přílohy dle čl. 5 bodu 6 a 7 „Výzvy“</a:t>
          </a:r>
          <a:endParaRPr lang="cs-CZ" sz="2400" b="0" kern="1200" dirty="0"/>
        </a:p>
      </dsp:txBody>
      <dsp:txXfrm>
        <a:off x="2223214" y="2657434"/>
        <a:ext cx="8292385" cy="2842885"/>
      </dsp:txXfrm>
    </dsp:sp>
    <dsp:sp modelId="{11C5611F-AF5C-420A-BFF9-5672DBB498BC}">
      <dsp:nvSpPr>
        <dsp:cNvPr id="0" name=""/>
        <dsp:cNvSpPr/>
      </dsp:nvSpPr>
      <dsp:spPr>
        <a:xfrm>
          <a:off x="197205" y="2969119"/>
          <a:ext cx="1499966" cy="19422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C57E2-9CEC-4F90-87CE-FACCF0ABE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C3D673-C7C7-4AEB-810B-3BAAA36B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E547B8-F42E-4042-9782-040EEFE8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19A8D-9DFA-4B1A-83CA-B4AD2744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70559-E19C-4551-8FD8-52459B60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8D17C-8DC7-450B-8135-13B3A54C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F1663B-80C4-4EFE-9E5A-322B5E773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907B8A-9FF1-44AA-8BDE-324959D6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56603F-7F52-4C16-A47F-EEE828EB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BFEBAD-359C-46A2-8154-9275EDE3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3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39B1E6-63A1-4DC9-9309-650A60A4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16E0C9-EAD1-4F0F-8B41-366ECDABF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BA670-A49A-41E3-A88D-72AD8097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D53397-6B62-40CF-96FB-B3316D1B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CD33C1-A748-4D03-9A22-C9FEEB02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26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C1F03-9476-49CB-89A2-77134D1D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A5F602-A5C7-4A30-A4A7-6B751E25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E59755-F714-4E03-9FD4-C7C532A8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D0466-AEA5-4C2A-904E-F470348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F0BCD-DD10-4C85-9923-A2140C2E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0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8F03C-E361-49F1-BA01-4B5EF86E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107ECB-660E-4940-9B44-D69308789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0BC34-3C5F-4879-9E76-6AA9654C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3B6815-D6E8-4E7D-A438-9CF984E0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64E0F-1678-42A6-B7A8-47E3595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5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21C30-0A65-4DF6-84C5-7607A7CE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E1907-B672-4AAE-B5AA-1AEDC9F01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211E43-17AB-4E07-B1BB-C84FF7423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F6EC0B-0B68-4802-BC15-F8891489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12BDF5-16C6-483F-B061-05267E64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49FBDC-1BC9-4E9B-BADD-48D6B496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46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839C8-C42D-472D-B550-256E4AA1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4441A8-3AA0-4CC9-85A7-3877EDC3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50D211-1B76-40F7-9573-865C50ED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961BF25-13A8-48EE-9AD5-B50282570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A736C5D-75A1-40F0-B06A-00713D8D7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D2EA7D-A6B0-4253-AA2E-43AA5237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141367-6987-418A-9BB1-23B046A3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7FDDF-4CB3-40A1-B260-D751005C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18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07C24-DA4B-4A05-824D-29B266C2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E48E03-C9A7-4316-832A-730E1370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0792E5-7A9D-4F61-AFFE-2D684EEE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79591E-8427-487C-9A48-174EEB13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0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CCC0FA-5BFC-4EAE-9EFF-651B53ED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5034A2-A805-4EE7-9506-30F50C2A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117B57-7ABA-4455-BDC7-FC32221A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EB48C-A9E9-4195-958B-8B525204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6517B-2059-4BC8-BAE5-A3DD6E3F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0AD2A8F-6F59-4A41-AF5B-2F01743A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5F794C-4A22-4659-B165-CC39C35D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649135-4CF5-4C11-8333-A34AE28E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38CCB4-2240-43DB-AEF1-29DEE1E7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4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E4438-F133-4BBB-A0E8-2EF040CA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C55C98-45F0-4ABD-A56E-E74A46A0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95C2CB8-0A8B-44C3-8F67-92056FD77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10155B-E64A-4E7D-8B70-23521809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436447-023B-466F-90FF-E695EBD9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4C9565-C8D8-4122-9D09-8D6973D1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5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0CCA2D-87C2-4E78-BBE4-B5ECBAC2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947CB3-A837-4525-93E6-90677E16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53F258-D395-4510-9BDD-0D081E741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F5C2-03A5-4DF5-A94E-4631A0624095}" type="datetimeFigureOut">
              <a:rPr lang="cs-CZ" smtClean="0"/>
              <a:t>31.3.2021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FD8A56-6A00-4E52-8FCF-C34B5CAFB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297879-387C-4D7B-97DE-8F9AA8CD0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6AA0-DD51-41A5-AC3F-C565F8B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scr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profin.mfcr.cz/rispf" TargetMode="External"/><Relationship Id="rId2" Type="http://schemas.openxmlformats.org/officeDocument/2006/relationships/hyperlink" Target="http://www.hzscr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8CACA-2E84-4C2B-AEE4-0915116D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656" y="688156"/>
            <a:ext cx="10388338" cy="1766004"/>
          </a:xfrm>
        </p:spPr>
        <p:txBody>
          <a:bodyPr>
            <a:normAutofit/>
          </a:bodyPr>
          <a:lstStyle/>
          <a:p>
            <a:r>
              <a:rPr lang="cs-CZ" sz="5600" b="1" dirty="0" smtClean="0"/>
              <a:t>INVESTIČNÍ DOTACE </a:t>
            </a:r>
            <a:br>
              <a:rPr lang="cs-CZ" sz="5600" b="1" dirty="0" smtClean="0"/>
            </a:br>
            <a:r>
              <a:rPr lang="cs-CZ" sz="5600" b="1" dirty="0" smtClean="0"/>
              <a:t>pro rok 202</a:t>
            </a:r>
            <a:r>
              <a:rPr lang="en-US" sz="5600" b="1" dirty="0" smtClean="0"/>
              <a:t>2</a:t>
            </a:r>
            <a:endParaRPr lang="cs-CZ" sz="5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AD2C75-8B2C-4A85-82E8-E8DBDA77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8038"/>
            <a:ext cx="9144000" cy="2658362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smtClean="0"/>
              <a:t>Dotační program</a:t>
            </a:r>
            <a:r>
              <a:rPr lang="cs-CZ" dirty="0" smtClean="0"/>
              <a:t>:</a:t>
            </a:r>
          </a:p>
          <a:p>
            <a:r>
              <a:rPr lang="cs-CZ" dirty="0" smtClean="0"/>
              <a:t>Účelové </a:t>
            </a:r>
            <a:r>
              <a:rPr lang="cs-CZ" dirty="0"/>
              <a:t>investiční dotace pro jednotky sboru dobrovolných hasičů obcí </a:t>
            </a:r>
          </a:p>
          <a:p>
            <a:r>
              <a:rPr lang="cs-CZ" b="1" dirty="0"/>
              <a:t> </a:t>
            </a:r>
            <a:endParaRPr lang="cs-CZ" dirty="0"/>
          </a:p>
          <a:p>
            <a:r>
              <a:rPr lang="cs-CZ" sz="3500" dirty="0">
                <a:solidFill>
                  <a:srgbClr val="FF0000"/>
                </a:solidFill>
              </a:rPr>
              <a:t>V</a:t>
            </a:r>
            <a:r>
              <a:rPr lang="cs-CZ" sz="3500" dirty="0" smtClean="0">
                <a:solidFill>
                  <a:srgbClr val="FF0000"/>
                </a:solidFill>
              </a:rPr>
              <a:t>ýzva JSDH_V3_202</a:t>
            </a:r>
            <a:r>
              <a:rPr lang="en-US" sz="3500" dirty="0" smtClean="0">
                <a:solidFill>
                  <a:srgbClr val="FF0000"/>
                </a:solidFill>
              </a:rPr>
              <a:t>2</a:t>
            </a:r>
            <a:r>
              <a:rPr lang="cs-CZ" sz="3500" dirty="0" smtClean="0">
                <a:solidFill>
                  <a:srgbClr val="FF0000"/>
                </a:solidFill>
              </a:rPr>
              <a:t>:</a:t>
            </a:r>
            <a:r>
              <a:rPr lang="cs-CZ" sz="3500" b="1" dirty="0" smtClean="0">
                <a:solidFill>
                  <a:srgbClr val="FF0000"/>
                </a:solidFill>
              </a:rPr>
              <a:t>  </a:t>
            </a:r>
            <a:endParaRPr lang="cs-CZ" sz="3500" dirty="0">
              <a:solidFill>
                <a:srgbClr val="FF0000"/>
              </a:solidFill>
            </a:endParaRPr>
          </a:p>
          <a:p>
            <a:r>
              <a:rPr lang="cs-CZ" sz="3500" b="1" dirty="0">
                <a:solidFill>
                  <a:srgbClr val="FF0000"/>
                </a:solidFill>
              </a:rPr>
              <a:t>Stavba nebo rekonstrukce požární zbrojnice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    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cs-CZ" sz="2000" u="sng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6519" t="29501" r="36052" b="22857"/>
          <a:stretch/>
        </p:blipFill>
        <p:spPr bwMode="auto">
          <a:xfrm>
            <a:off x="1188967" y="694047"/>
            <a:ext cx="1304851" cy="1700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1074656" y="2454160"/>
            <a:ext cx="10305467" cy="16434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9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/>
          <p:nvPr/>
        </p:nvPicPr>
        <p:blipFill rotWithShape="1">
          <a:blip r:embed="rId2"/>
          <a:srcRect l="34036" t="10889" r="35281" b="61002"/>
          <a:stretch/>
        </p:blipFill>
        <p:spPr bwMode="auto">
          <a:xfrm>
            <a:off x="1008611" y="1625063"/>
            <a:ext cx="5192684" cy="3096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Volba poskytovatele a typu </a:t>
            </a:r>
            <a:r>
              <a:rPr lang="cs-CZ" sz="3600" dirty="0" smtClean="0">
                <a:solidFill>
                  <a:srgbClr val="FF0000"/>
                </a:solidFill>
              </a:rPr>
              <a:t>výzvy: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063344" y="5243098"/>
            <a:ext cx="226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Pro načtení žádosti poté použijte tlačítko „Vytvořit“</a:t>
            </a:r>
            <a:endParaRPr lang="cs-CZ" sz="1600" dirty="0"/>
          </a:p>
        </p:txBody>
      </p:sp>
      <p:sp>
        <p:nvSpPr>
          <p:cNvPr id="3" name="Oválný bublinový popisek 2"/>
          <p:cNvSpPr/>
          <p:nvPr/>
        </p:nvSpPr>
        <p:spPr>
          <a:xfrm>
            <a:off x="8173686" y="979443"/>
            <a:ext cx="2774176" cy="1291241"/>
          </a:xfrm>
          <a:prstGeom prst="wedgeEllipseCallout">
            <a:avLst>
              <a:gd name="adj1" fmla="val -123611"/>
              <a:gd name="adj2" fmla="val 83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Jako poskytovatele zvolte z nabídky: „Ministerstvo vnitra“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Řečová bublina: oválný bublinový popisek 6">
            <a:extLst>
              <a:ext uri="{FF2B5EF4-FFF2-40B4-BE49-F238E27FC236}">
                <a16:creationId xmlns:a16="http://schemas.microsoft.com/office/drawing/2014/main" id="{B63150DC-E4D2-4458-A700-EB7C6DC4DE4A}"/>
              </a:ext>
            </a:extLst>
          </p:cNvPr>
          <p:cNvSpPr/>
          <p:nvPr/>
        </p:nvSpPr>
        <p:spPr>
          <a:xfrm>
            <a:off x="8376058" y="2963134"/>
            <a:ext cx="3286698" cy="1542363"/>
          </a:xfrm>
          <a:prstGeom prst="wedgeEllipseCallout">
            <a:avLst>
              <a:gd name="adj1" fmla="val -118112"/>
              <a:gd name="adj2" fmla="val -110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Typ výzvy: „</a:t>
            </a:r>
            <a:r>
              <a:rPr lang="cs-CZ" sz="1600" b="1" dirty="0" smtClean="0">
                <a:solidFill>
                  <a:schemeClr val="tx1"/>
                </a:solidFill>
              </a:rPr>
              <a:t>JSDH_V3_2021 </a:t>
            </a:r>
            <a:r>
              <a:rPr lang="cs-CZ" sz="1600" dirty="0" smtClean="0">
                <a:solidFill>
                  <a:schemeClr val="tx1"/>
                </a:solidFill>
              </a:rPr>
              <a:t>stavba nebo rekonstrukce požární zbrojnice“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Oválný bublinový popisek 3"/>
          <p:cNvSpPr/>
          <p:nvPr/>
        </p:nvSpPr>
        <p:spPr>
          <a:xfrm>
            <a:off x="7780712" y="5070764"/>
            <a:ext cx="2809703" cy="1122218"/>
          </a:xfrm>
          <a:prstGeom prst="wedgeEllipseCallout">
            <a:avLst>
              <a:gd name="adj1" fmla="val -110680"/>
              <a:gd name="adj2" fmla="val -1017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/>
          <p:nvPr/>
        </p:nvPicPr>
        <p:blipFill rotWithShape="1">
          <a:blip r:embed="rId2"/>
          <a:srcRect l="18699" t="23266" r="48741" b="60690"/>
          <a:stretch/>
        </p:blipFill>
        <p:spPr bwMode="auto">
          <a:xfrm>
            <a:off x="838200" y="3878115"/>
            <a:ext cx="6168044" cy="1624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/>
          <p:cNvPicPr/>
          <p:nvPr/>
        </p:nvPicPr>
        <p:blipFill rotWithShape="1">
          <a:blip r:embed="rId2"/>
          <a:srcRect l="18699" t="14394" r="18886" b="39026"/>
          <a:stretch/>
        </p:blipFill>
        <p:spPr bwMode="auto">
          <a:xfrm>
            <a:off x="838200" y="1031818"/>
            <a:ext cx="6168044" cy="265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Záložky žádosti v portálu/ Identifikace žadatele</a:t>
            </a:r>
            <a:r>
              <a:rPr lang="cs-CZ" sz="2400" b="1" dirty="0" smtClean="0"/>
              <a:t>:</a:t>
            </a:r>
            <a:endParaRPr lang="cs-CZ" sz="2400" b="1" dirty="0"/>
          </a:p>
        </p:txBody>
      </p:sp>
      <p:sp>
        <p:nvSpPr>
          <p:cNvPr id="6" name="Čárový bublinový popisek 1 5"/>
          <p:cNvSpPr/>
          <p:nvPr/>
        </p:nvSpPr>
        <p:spPr>
          <a:xfrm>
            <a:off x="8377843" y="922711"/>
            <a:ext cx="2346960" cy="2870635"/>
          </a:xfrm>
          <a:prstGeom prst="borderCallout1">
            <a:avLst>
              <a:gd name="adj1" fmla="val -280"/>
              <a:gd name="adj2" fmla="val 97"/>
              <a:gd name="adj3" fmla="val 1418"/>
              <a:gd name="adj4" fmla="val 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19654" y="931024"/>
            <a:ext cx="234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Zde jsou uvedeny jednotlivé záložky žádosti. </a:t>
            </a:r>
            <a:endParaRPr lang="cs-CZ" sz="1200" dirty="0" smtClean="0"/>
          </a:p>
          <a:p>
            <a:pPr algn="ctr"/>
            <a:endParaRPr lang="cs-CZ" sz="1200" b="1" dirty="0" smtClean="0"/>
          </a:p>
          <a:p>
            <a:pPr algn="ctr"/>
            <a:r>
              <a:rPr lang="cs-CZ" sz="1200" b="1" dirty="0" smtClean="0"/>
              <a:t>Doporučujeme </a:t>
            </a:r>
            <a:r>
              <a:rPr lang="cs-CZ" sz="1200" b="1" dirty="0"/>
              <a:t>žádost vyplňovat postupně, jak vás formulář sám navádí a záložky nepřeskakovat. </a:t>
            </a:r>
            <a:endParaRPr lang="cs-CZ" sz="1200" dirty="0"/>
          </a:p>
          <a:p>
            <a:pPr algn="ctr"/>
            <a:endParaRPr lang="cs-CZ" sz="1200" dirty="0" smtClean="0"/>
          </a:p>
          <a:p>
            <a:pPr algn="ctr"/>
            <a:r>
              <a:rPr lang="cs-CZ" sz="1200" dirty="0" smtClean="0"/>
              <a:t>V </a:t>
            </a:r>
            <a:r>
              <a:rPr lang="cs-CZ" sz="1200" dirty="0"/>
              <a:t>případě, že nezvolíte postupné vyplňování , nemusí se pak správně zobrazovat jednotlivé </a:t>
            </a:r>
            <a:r>
              <a:rPr lang="cs-CZ" sz="1200" dirty="0" smtClean="0"/>
              <a:t>záložky!!!</a:t>
            </a:r>
            <a:endParaRPr lang="cs-CZ" sz="1200" dirty="0"/>
          </a:p>
          <a:p>
            <a:pPr algn="ctr"/>
            <a:r>
              <a:rPr lang="cs-CZ" sz="1200" dirty="0" smtClean="0"/>
              <a:t>Např. v </a:t>
            </a:r>
            <a:r>
              <a:rPr lang="cs-CZ" sz="1200" dirty="0"/>
              <a:t>případě nevyplnění „Oblasti podpory“ se </a:t>
            </a:r>
            <a:r>
              <a:rPr lang="cs-CZ" sz="1200" dirty="0" smtClean="0"/>
              <a:t>Vám  </a:t>
            </a:r>
            <a:r>
              <a:rPr lang="cs-CZ" sz="1200" dirty="0"/>
              <a:t>nezobrazí údaje v záložce </a:t>
            </a:r>
            <a:r>
              <a:rPr lang="cs-CZ" sz="1200" dirty="0" smtClean="0"/>
              <a:t>„</a:t>
            </a:r>
            <a:r>
              <a:rPr lang="cs-CZ" sz="1200" dirty="0"/>
              <a:t>Výše dotace“.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644342" y="1388225"/>
            <a:ext cx="1361902" cy="1954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7006244" y="2024150"/>
            <a:ext cx="1255221" cy="415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ný bublinový popisek 2"/>
          <p:cNvSpPr/>
          <p:nvPr/>
        </p:nvSpPr>
        <p:spPr>
          <a:xfrm>
            <a:off x="8199811" y="4505498"/>
            <a:ext cx="2832687" cy="1064030"/>
          </a:xfrm>
          <a:prstGeom prst="wedgeEllipseCallout">
            <a:avLst>
              <a:gd name="adj1" fmla="val -102144"/>
              <a:gd name="adj2" fmla="val -292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8481067" y="4616621"/>
            <a:ext cx="22701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smtClean="0"/>
              <a:t>Pro lepší identifikaci uveďte </a:t>
            </a:r>
          </a:p>
          <a:p>
            <a:pPr algn="ctr"/>
            <a:r>
              <a:rPr lang="cs-CZ" sz="1200" dirty="0" smtClean="0"/>
              <a:t>do </a:t>
            </a:r>
            <a:r>
              <a:rPr lang="cs-CZ" sz="1200" b="1" dirty="0" smtClean="0"/>
              <a:t>NÁZVU PROJEKTU</a:t>
            </a:r>
            <a:r>
              <a:rPr lang="cs-CZ" sz="1200" dirty="0" smtClean="0"/>
              <a:t>: </a:t>
            </a:r>
          </a:p>
          <a:p>
            <a:pPr algn="ctr"/>
            <a:r>
              <a:rPr lang="cs-CZ" sz="1200" dirty="0" smtClean="0"/>
              <a:t>název obce a předmět dotace, </a:t>
            </a:r>
          </a:p>
          <a:p>
            <a:r>
              <a:rPr lang="cs-CZ" sz="1000" i="1" dirty="0" smtClean="0"/>
              <a:t>       např. Obec Tuchořice – stavba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497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/>
          <p:nvPr/>
        </p:nvPicPr>
        <p:blipFill rotWithShape="1">
          <a:blip r:embed="rId2"/>
          <a:srcRect l="21210" t="14175" r="35254" b="25439"/>
          <a:stretch/>
        </p:blipFill>
        <p:spPr bwMode="auto">
          <a:xfrm>
            <a:off x="2904456" y="977567"/>
            <a:ext cx="6302659" cy="496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472" y="365126"/>
            <a:ext cx="10811328" cy="374708"/>
          </a:xfrm>
        </p:spPr>
        <p:txBody>
          <a:bodyPr>
            <a:noAutofit/>
          </a:bodyPr>
          <a:lstStyle/>
          <a:p>
            <a:r>
              <a:rPr lang="cs-CZ" sz="2400" u="sng" dirty="0" smtClean="0">
                <a:solidFill>
                  <a:srgbClr val="FF0000"/>
                </a:solidFill>
              </a:rPr>
              <a:t>Záložka: „</a:t>
            </a:r>
            <a:r>
              <a:rPr lang="cs-CZ" sz="2400" b="1" u="sng" dirty="0" smtClean="0">
                <a:solidFill>
                  <a:srgbClr val="FF0000"/>
                </a:solidFill>
              </a:rPr>
              <a:t>Identifikace žadatele/akce</a:t>
            </a:r>
            <a:r>
              <a:rPr lang="cs-CZ" sz="2400" dirty="0" smtClean="0">
                <a:solidFill>
                  <a:srgbClr val="FF0000"/>
                </a:solidFill>
              </a:rPr>
              <a:t>“ – </a:t>
            </a:r>
            <a:r>
              <a:rPr lang="cs-CZ" sz="2000" i="1" dirty="0" smtClean="0">
                <a:solidFill>
                  <a:srgbClr val="FF0000"/>
                </a:solidFill>
              </a:rPr>
              <a:t>identifikace žadatele, zástupce, kontaktní osoba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542472" y="1276400"/>
            <a:ext cx="2190635" cy="432261"/>
          </a:xfrm>
          <a:prstGeom prst="wedgeRoundRectCallout">
            <a:avLst>
              <a:gd name="adj1" fmla="val 66548"/>
              <a:gd name="adj2" fmla="val 588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56705" y="1338641"/>
            <a:ext cx="2076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Zadejte správné IČO obce 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9625145" y="1254796"/>
            <a:ext cx="2320243" cy="1384996"/>
          </a:xfrm>
          <a:prstGeom prst="wedgeRoundRectCallout">
            <a:avLst>
              <a:gd name="adj1" fmla="val -181701"/>
              <a:gd name="adj2" fmla="val -108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625145" y="1241057"/>
            <a:ext cx="2320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Po zadání IČO obce použijte tlačítko „</a:t>
            </a:r>
            <a:r>
              <a:rPr lang="cs-CZ" sz="1400" b="1" dirty="0" smtClean="0"/>
              <a:t>Načti z ARES“ </a:t>
            </a:r>
            <a:r>
              <a:rPr lang="cs-CZ" sz="1400" dirty="0" smtClean="0"/>
              <a:t>automaticky se pak ve správném tvaru doplní „</a:t>
            </a:r>
            <a:r>
              <a:rPr lang="cs-CZ" sz="1400" b="1" dirty="0" smtClean="0"/>
              <a:t>Název</a:t>
            </a:r>
            <a:r>
              <a:rPr lang="cs-CZ" sz="1400" dirty="0" smtClean="0"/>
              <a:t>“ a „</a:t>
            </a:r>
            <a:r>
              <a:rPr lang="cs-CZ" sz="1400" b="1" dirty="0" smtClean="0"/>
              <a:t>Adresa sídla žadatele</a:t>
            </a:r>
            <a:r>
              <a:rPr lang="cs-CZ" sz="1400" dirty="0" smtClean="0"/>
              <a:t>“</a:t>
            </a:r>
            <a:endParaRPr lang="cs-CZ" sz="1400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542472" y="2000904"/>
            <a:ext cx="2190636" cy="1286430"/>
          </a:xfrm>
          <a:prstGeom prst="wedgeRoundRectCallout">
            <a:avLst>
              <a:gd name="adj1" fmla="val 64225"/>
              <a:gd name="adj2" fmla="val -254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85354" y="2011237"/>
            <a:ext cx="23048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Použijte tlačítko „</a:t>
            </a:r>
            <a:r>
              <a:rPr lang="cs-CZ" sz="1400" b="1" dirty="0" smtClean="0"/>
              <a:t>Načti z ARES</a:t>
            </a:r>
            <a:r>
              <a:rPr lang="cs-CZ" sz="1400" dirty="0" smtClean="0"/>
              <a:t>“ nebo samostatně uveďte název žadatele:  OBCE/MĚSTYSE/ MĚSTA </a:t>
            </a:r>
          </a:p>
          <a:p>
            <a:pPr algn="ctr"/>
            <a:r>
              <a:rPr lang="cs-CZ" sz="1000" i="1" dirty="0" smtClean="0"/>
              <a:t>pozn. zde neuvádějte název JSDH – oprávněným žadatelem je pouze OBEC!!!</a:t>
            </a:r>
            <a:endParaRPr lang="cs-CZ" sz="1000" i="1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542473" y="3791879"/>
            <a:ext cx="2214872" cy="693982"/>
          </a:xfrm>
          <a:prstGeom prst="wedgeRoundRectCallout">
            <a:avLst>
              <a:gd name="adj1" fmla="val 68899"/>
              <a:gd name="adj2" fmla="val -1636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30353" y="3769538"/>
            <a:ext cx="2125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Doplňte jméno a kontakt na </a:t>
            </a:r>
            <a:r>
              <a:rPr lang="cs-CZ" sz="1400" b="1" dirty="0" smtClean="0"/>
              <a:t>zástupce obce</a:t>
            </a:r>
            <a:endParaRPr lang="cs-CZ" sz="1400" b="1" dirty="0"/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9523613" y="3458096"/>
            <a:ext cx="2320243" cy="1169550"/>
          </a:xfrm>
          <a:prstGeom prst="wedgeRoundRectCallout">
            <a:avLst>
              <a:gd name="adj1" fmla="val -69134"/>
              <a:gd name="adj2" fmla="val 339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523614" y="3458094"/>
            <a:ext cx="2421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V případě, že kontaktní osoba je shodná se </a:t>
            </a:r>
            <a:r>
              <a:rPr lang="cs-CZ" sz="1400" b="1" dirty="0" smtClean="0"/>
              <a:t>„Zástupcem </a:t>
            </a:r>
            <a:r>
              <a:rPr lang="cs-CZ" sz="1400" dirty="0" smtClean="0"/>
              <a:t>(osobou oprávněnou)“, využijte tlačítko </a:t>
            </a:r>
            <a:r>
              <a:rPr lang="cs-CZ" sz="1400" b="1" dirty="0" smtClean="0"/>
              <a:t>„Kopírovat zástupce“</a:t>
            </a:r>
            <a:endParaRPr lang="cs-CZ" sz="1400" b="1" dirty="0"/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518235" y="4990408"/>
            <a:ext cx="2239110" cy="693982"/>
          </a:xfrm>
          <a:prstGeom prst="wedgeRoundRectCallout">
            <a:avLst>
              <a:gd name="adj1" fmla="val 62962"/>
              <a:gd name="adj2" fmla="val -1157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18235" y="4990408"/>
            <a:ext cx="215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Doplňte jméno a kontakt na </a:t>
            </a:r>
            <a:r>
              <a:rPr lang="cs-CZ" sz="1400" b="1" dirty="0" smtClean="0"/>
              <a:t>kontaktní osobu</a:t>
            </a:r>
            <a:endParaRPr lang="cs-CZ" sz="1400" b="1" dirty="0"/>
          </a:p>
        </p:txBody>
      </p:sp>
      <p:sp>
        <p:nvSpPr>
          <p:cNvPr id="4" name="Obdélník 3"/>
          <p:cNvSpPr/>
          <p:nvPr/>
        </p:nvSpPr>
        <p:spPr>
          <a:xfrm>
            <a:off x="4621877" y="1072342"/>
            <a:ext cx="1180408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9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/>
          <p:nvPr/>
        </p:nvPicPr>
        <p:blipFill rotWithShape="1">
          <a:blip r:embed="rId2"/>
          <a:srcRect l="20732" t="33170" r="34138" b="6445"/>
          <a:stretch/>
        </p:blipFill>
        <p:spPr bwMode="auto">
          <a:xfrm>
            <a:off x="3122295" y="1190624"/>
            <a:ext cx="6786476" cy="4935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246"/>
          </a:xfrm>
        </p:spPr>
        <p:txBody>
          <a:bodyPr>
            <a:no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„</a:t>
            </a:r>
            <a:r>
              <a:rPr lang="cs-CZ" sz="2400" b="1" u="sng" dirty="0">
                <a:solidFill>
                  <a:srgbClr val="FF0000"/>
                </a:solidFill>
              </a:rPr>
              <a:t>Identifikace žadatele/akce</a:t>
            </a:r>
            <a:r>
              <a:rPr lang="cs-CZ" sz="2400" dirty="0">
                <a:solidFill>
                  <a:srgbClr val="FF0000"/>
                </a:solidFill>
              </a:rPr>
              <a:t>“ – </a:t>
            </a:r>
            <a:r>
              <a:rPr lang="cs-CZ" sz="2000" i="1" dirty="0" smtClean="0">
                <a:solidFill>
                  <a:srgbClr val="FF0000"/>
                </a:solidFill>
              </a:rPr>
              <a:t>bankovní spojení, adresa sídla žadatele</a:t>
            </a:r>
            <a:endParaRPr lang="cs-CZ" sz="2000" dirty="0"/>
          </a:p>
        </p:txBody>
      </p:sp>
      <p:sp>
        <p:nvSpPr>
          <p:cNvPr id="8" name="Řečová bublina: oválný bublinový popisek 6">
            <a:extLst>
              <a:ext uri="{FF2B5EF4-FFF2-40B4-BE49-F238E27FC236}">
                <a16:creationId xmlns:a16="http://schemas.microsoft.com/office/drawing/2014/main" id="{B63150DC-E4D2-4458-A700-EB7C6DC4DE4A}"/>
              </a:ext>
            </a:extLst>
          </p:cNvPr>
          <p:cNvSpPr/>
          <p:nvPr/>
        </p:nvSpPr>
        <p:spPr>
          <a:xfrm>
            <a:off x="457202" y="1354975"/>
            <a:ext cx="2405742" cy="1338350"/>
          </a:xfrm>
          <a:prstGeom prst="wedgeEllipseCallout">
            <a:avLst>
              <a:gd name="adj1" fmla="val 67549"/>
              <a:gd name="adj2" fmla="val -331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Zadejte číslo účtu, který </a:t>
            </a:r>
            <a:r>
              <a:rPr lang="cs-CZ" sz="1400" dirty="0" smtClean="0">
                <a:solidFill>
                  <a:schemeClr val="tx1"/>
                </a:solidFill>
              </a:rPr>
              <a:t>máte zřízen </a:t>
            </a:r>
            <a:r>
              <a:rPr lang="cs-CZ" sz="1400" dirty="0">
                <a:solidFill>
                  <a:schemeClr val="tx1"/>
                </a:solidFill>
              </a:rPr>
              <a:t>u </a:t>
            </a:r>
            <a:r>
              <a:rPr lang="cs-CZ" sz="1400" dirty="0">
                <a:solidFill>
                  <a:srgbClr val="FF0000"/>
                </a:solidFill>
              </a:rPr>
              <a:t>ČESKÉ NÁRODNÍ BANKY</a:t>
            </a:r>
            <a:r>
              <a:rPr lang="cs-CZ" sz="1400" dirty="0" smtClean="0">
                <a:solidFill>
                  <a:srgbClr val="FF0000"/>
                </a:solidFill>
              </a:rPr>
              <a:t>.</a:t>
            </a:r>
            <a:endParaRPr lang="cs-CZ" sz="1400" dirty="0">
              <a:solidFill>
                <a:srgbClr val="FF0000"/>
              </a:solidFill>
            </a:endParaRPr>
          </a:p>
          <a:p>
            <a:pPr algn="ctr"/>
            <a:endParaRPr lang="cs-CZ" sz="800" dirty="0">
              <a:solidFill>
                <a:srgbClr val="FF000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57202" y="3951515"/>
            <a:ext cx="2405742" cy="1589314"/>
          </a:xfrm>
          <a:prstGeom prst="wedgeRoundRectCallout">
            <a:avLst>
              <a:gd name="adj1" fmla="val 70884"/>
              <a:gd name="adj2" fmla="val -1068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V případě, že jste použili námi doporučované tlačítko „</a:t>
            </a:r>
            <a:r>
              <a:rPr lang="cs-CZ" sz="1200" b="1" dirty="0" smtClean="0">
                <a:solidFill>
                  <a:schemeClr val="tx1"/>
                </a:solidFill>
              </a:rPr>
              <a:t>Načti z ARES“</a:t>
            </a:r>
            <a:r>
              <a:rPr lang="cs-CZ" sz="1200" dirty="0" smtClean="0">
                <a:solidFill>
                  <a:schemeClr val="tx1"/>
                </a:solidFill>
              </a:rPr>
              <a:t> – vyplnila se automaticky ve správném tvaru položka „Adresa sídla žadatele“, a to údaji z Administrativního registru ekonomických subjektů MF. 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10154917" y="4506686"/>
            <a:ext cx="1579883" cy="1121228"/>
          </a:xfrm>
          <a:prstGeom prst="wedgeRoundRectCallout">
            <a:avLst>
              <a:gd name="adj1" fmla="val -69170"/>
              <a:gd name="adj2" fmla="val 69986"/>
              <a:gd name="adj3" fmla="val 16667"/>
            </a:avLst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K přechodu na další záložku žádosti využijte tlačítko „</a:t>
            </a:r>
            <a:r>
              <a:rPr lang="cs-CZ" sz="1200" b="1" dirty="0" smtClean="0">
                <a:solidFill>
                  <a:schemeClr val="tx1"/>
                </a:solidFill>
              </a:rPr>
              <a:t>Další strana</a:t>
            </a:r>
            <a:r>
              <a:rPr lang="cs-CZ" sz="1200" dirty="0" smtClean="0">
                <a:solidFill>
                  <a:schemeClr val="tx1"/>
                </a:solidFill>
              </a:rPr>
              <a:t>“ 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4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 rotWithShape="1">
          <a:blip r:embed="rId2"/>
          <a:srcRect l="20572" t="44793" r="33978" b="11264"/>
          <a:stretch/>
        </p:blipFill>
        <p:spPr bwMode="auto">
          <a:xfrm>
            <a:off x="3312824" y="1325335"/>
            <a:ext cx="6620885" cy="359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aoblený obdélníkový bublinový popisek 8"/>
          <p:cNvSpPr/>
          <p:nvPr/>
        </p:nvSpPr>
        <p:spPr>
          <a:xfrm>
            <a:off x="10154917" y="4506686"/>
            <a:ext cx="1579883" cy="1121228"/>
          </a:xfrm>
          <a:prstGeom prst="wedgeRoundRectCallout">
            <a:avLst>
              <a:gd name="adj1" fmla="val -71275"/>
              <a:gd name="adj2" fmla="val -40482"/>
              <a:gd name="adj3" fmla="val 16667"/>
            </a:avLst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K přechodu na další záložku žádosti využijte tlačítko „</a:t>
            </a:r>
            <a:r>
              <a:rPr lang="cs-CZ" sz="1200" b="1" dirty="0" smtClean="0">
                <a:solidFill>
                  <a:schemeClr val="tx1"/>
                </a:solidFill>
              </a:rPr>
              <a:t>Další strana</a:t>
            </a:r>
            <a:r>
              <a:rPr lang="cs-CZ" sz="1200" dirty="0" smtClean="0">
                <a:solidFill>
                  <a:schemeClr val="tx1"/>
                </a:solidFill>
              </a:rPr>
              <a:t>“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6862" cy="647246"/>
          </a:xfrm>
        </p:spPr>
        <p:txBody>
          <a:bodyPr>
            <a:noAutofit/>
          </a:bodyPr>
          <a:lstStyle/>
          <a:p>
            <a:r>
              <a:rPr lang="cs-CZ" sz="2400" u="sng" dirty="0" smtClean="0">
                <a:solidFill>
                  <a:srgbClr val="FF0000"/>
                </a:solidFill>
              </a:rPr>
              <a:t/>
            </a:r>
            <a:br>
              <a:rPr lang="cs-CZ" sz="2400" u="sng" dirty="0" smtClean="0">
                <a:solidFill>
                  <a:srgbClr val="FF0000"/>
                </a:solidFill>
              </a:rPr>
            </a:br>
            <a:r>
              <a:rPr lang="cs-CZ" sz="2400" u="sng" dirty="0" smtClean="0">
                <a:solidFill>
                  <a:srgbClr val="FF0000"/>
                </a:solidFill>
              </a:rPr>
              <a:t>Záložka</a:t>
            </a:r>
            <a:r>
              <a:rPr lang="cs-CZ" sz="2400" u="sng" dirty="0">
                <a:solidFill>
                  <a:srgbClr val="FF0000"/>
                </a:solidFill>
              </a:rPr>
              <a:t>: „</a:t>
            </a:r>
            <a:r>
              <a:rPr lang="cs-CZ" sz="2400" b="1" u="sng" dirty="0">
                <a:solidFill>
                  <a:srgbClr val="FF0000"/>
                </a:solidFill>
              </a:rPr>
              <a:t>Identifikace žadatele/akce</a:t>
            </a:r>
            <a:r>
              <a:rPr lang="cs-CZ" sz="2400" dirty="0">
                <a:solidFill>
                  <a:srgbClr val="FF0000"/>
                </a:solidFill>
              </a:rPr>
              <a:t>“ – </a:t>
            </a:r>
            <a:r>
              <a:rPr lang="cs-CZ" sz="2000" dirty="0">
                <a:solidFill>
                  <a:srgbClr val="FF0000"/>
                </a:solidFill>
              </a:rPr>
              <a:t>Identifikace nemovitosti, která je předmětem žádosti</a:t>
            </a:r>
            <a:r>
              <a:rPr lang="cs-CZ" sz="2000" b="1" dirty="0"/>
              <a:t>  </a:t>
            </a:r>
            <a:br>
              <a:rPr lang="cs-CZ" sz="2000" b="1" dirty="0"/>
            </a:br>
            <a:endParaRPr lang="cs-CZ" sz="2000" dirty="0"/>
          </a:p>
        </p:txBody>
      </p:sp>
      <p:sp>
        <p:nvSpPr>
          <p:cNvPr id="3" name="Zaoblený obdélníkový bublinový popisek 2"/>
          <p:cNvSpPr/>
          <p:nvPr/>
        </p:nvSpPr>
        <p:spPr>
          <a:xfrm>
            <a:off x="340820" y="1626942"/>
            <a:ext cx="2750796" cy="1779197"/>
          </a:xfrm>
          <a:prstGeom prst="wedgeRoundRectCallout">
            <a:avLst>
              <a:gd name="adj1" fmla="val 67031"/>
              <a:gd name="adj2" fmla="val -130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390700" y="1682590"/>
            <a:ext cx="32585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algn="ctr">
              <a:spcBef>
                <a:spcPts val="600"/>
              </a:spcBef>
              <a:spcAft>
                <a:spcPts val="600"/>
              </a:spcAft>
            </a:pP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Zaškrtněte v případě, že se jedná o novostavbu, </a:t>
            </a:r>
            <a:r>
              <a:rPr lang="cs-CZ" sz="1200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popř. objekt nemající číslo popisné, ani evidenční (zaškrtávací pole</a:t>
            </a: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10260" algn="ctr">
              <a:spcBef>
                <a:spcPts val="600"/>
              </a:spcBef>
              <a:spcAft>
                <a:spcPts val="600"/>
              </a:spcAft>
            </a:pP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Zaškrtnutím tohoto pole se z </a:t>
            </a:r>
            <a:r>
              <a:rPr lang="cs-CZ" sz="1200" u="sng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povinných položek </a:t>
            </a: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200" b="1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Číslo popisné“</a:t>
            </a: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200" b="1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Číslo evidenční</a:t>
            </a:r>
            <a:r>
              <a:rPr lang="cs-CZ" sz="1200" spc="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1200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stanou </a:t>
            </a:r>
            <a:r>
              <a:rPr lang="cs-CZ" sz="1200" u="sng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položky nepovinné</a:t>
            </a:r>
            <a:r>
              <a:rPr lang="cs-CZ" sz="1200" spc="3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1396538" y="4976782"/>
            <a:ext cx="4555375" cy="1465582"/>
          </a:xfrm>
          <a:prstGeom prst="wedgeRoundRectCallout">
            <a:avLst>
              <a:gd name="adj1" fmla="val 89601"/>
              <a:gd name="adj2" fmla="val -1136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96538" y="5035976"/>
            <a:ext cx="434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Kód </a:t>
            </a:r>
            <a:r>
              <a:rPr lang="cs-CZ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RÚIAN </a:t>
            </a:r>
            <a:r>
              <a:rPr lang="cs-CZ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se Vám automaticky doplní dle číselníku po průběžném uložení a bude zobrazen v náhledu žádosti, pokud je Vaše adresa správně </a:t>
            </a:r>
            <a:r>
              <a:rPr lang="cs-CZ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vyplněna. </a:t>
            </a:r>
          </a:p>
          <a:p>
            <a:pPr algn="ctr"/>
            <a:r>
              <a:rPr lang="cs-CZ" sz="1200" dirty="0" smtClean="0"/>
              <a:t>I v případě, že se Vám při odesílání žádosti zobrazí hlášení „</a:t>
            </a:r>
            <a:r>
              <a:rPr lang="cs-CZ" sz="1200" b="1" dirty="0" smtClean="0"/>
              <a:t>Nepodařilo </a:t>
            </a:r>
            <a:r>
              <a:rPr lang="cs-CZ" sz="1200" b="1" dirty="0"/>
              <a:t>se najít kód RUIAN k adrese žadatele“ </a:t>
            </a:r>
            <a:r>
              <a:rPr lang="cs-CZ" sz="1200" dirty="0"/>
              <a:t>můžete bez problémů odeslat žádost do  tlačítkem „</a:t>
            </a:r>
            <a:r>
              <a:rPr lang="cs-CZ" sz="1200" b="1" dirty="0"/>
              <a:t>Ano, odeslat žádost</a:t>
            </a:r>
            <a:r>
              <a:rPr lang="cs-CZ" sz="1200" dirty="0"/>
              <a:t>“.</a:t>
            </a:r>
          </a:p>
          <a:p>
            <a:pPr algn="ctr"/>
            <a:r>
              <a:rPr lang="cs-CZ" sz="1200" dirty="0"/>
              <a:t> </a:t>
            </a:r>
            <a:r>
              <a:rPr lang="cs-CZ" sz="1200" b="1" dirty="0"/>
              <a:t>Nenalezený Kód RUIAN není překážkou odeslání žádosti!!</a:t>
            </a:r>
            <a:endParaRPr lang="cs-CZ" sz="1200" dirty="0"/>
          </a:p>
          <a:p>
            <a:pPr algn="ctr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2783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/>
          <p:cNvPicPr/>
          <p:nvPr/>
        </p:nvPicPr>
        <p:blipFill rotWithShape="1">
          <a:blip r:embed="rId2"/>
          <a:srcRect l="20572" t="60103" r="33819" b="12398"/>
          <a:stretch/>
        </p:blipFill>
        <p:spPr bwMode="auto">
          <a:xfrm>
            <a:off x="4128317" y="3677019"/>
            <a:ext cx="6104647" cy="207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/>
          <p:cNvPicPr/>
          <p:nvPr/>
        </p:nvPicPr>
        <p:blipFill rotWithShape="1">
          <a:blip r:embed="rId3"/>
          <a:srcRect l="20731" t="13608" r="18031" b="38764"/>
          <a:stretch/>
        </p:blipFill>
        <p:spPr bwMode="auto">
          <a:xfrm>
            <a:off x="4128318" y="957942"/>
            <a:ext cx="6104647" cy="2566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 smtClean="0">
                <a:solidFill>
                  <a:srgbClr val="FF0000"/>
                </a:solidFill>
              </a:rPr>
              <a:t>„Oblasti podpory</a:t>
            </a:r>
            <a:r>
              <a:rPr lang="cs-CZ" sz="2400" b="1" dirty="0" smtClean="0">
                <a:solidFill>
                  <a:srgbClr val="FF0000"/>
                </a:solidFill>
              </a:rPr>
              <a:t>“ </a:t>
            </a:r>
            <a:endParaRPr lang="cs-CZ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407533" y="4738253"/>
            <a:ext cx="1530927" cy="617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000" dirty="0"/>
              <a:t>K přechodu na další </a:t>
            </a:r>
            <a:r>
              <a:rPr lang="cs-CZ" sz="1000" dirty="0" smtClean="0"/>
              <a:t>záložku </a:t>
            </a:r>
            <a:r>
              <a:rPr lang="cs-CZ" sz="1000" dirty="0"/>
              <a:t>žádosti využijte tlačítko „</a:t>
            </a:r>
            <a:r>
              <a:rPr lang="cs-CZ" sz="1000" b="1" dirty="0"/>
              <a:t>Další strana</a:t>
            </a:r>
            <a:r>
              <a:rPr lang="cs-CZ" sz="1000" dirty="0"/>
              <a:t>“ </a:t>
            </a: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846858" y="957943"/>
            <a:ext cx="2851265" cy="738664"/>
          </a:xfrm>
          <a:prstGeom prst="wedgeRoundRectCallout">
            <a:avLst>
              <a:gd name="adj1" fmla="val 71332"/>
              <a:gd name="adj2" fmla="val 16108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84498" y="935545"/>
            <a:ext cx="2842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Označte zaškrtávací políčko – po jeho zaškrtnutí se zobrazí nabídka</a:t>
            </a:r>
          </a:p>
          <a:p>
            <a:pPr algn="ctr"/>
            <a:r>
              <a:rPr lang="cs-CZ" sz="1400" dirty="0" smtClean="0"/>
              <a:t> „</a:t>
            </a:r>
            <a:r>
              <a:rPr lang="cs-CZ" sz="1400" b="1" dirty="0" smtClean="0"/>
              <a:t>Oblastí podpory“</a:t>
            </a:r>
            <a:endParaRPr lang="cs-CZ" sz="1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939767" y="2675355"/>
            <a:ext cx="2707364" cy="7498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006717" y="2675355"/>
            <a:ext cx="2573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Vyberte pouze jednu oblast podpory, na kterou požadujete dotaci. </a:t>
            </a:r>
            <a:endParaRPr lang="cs-CZ" sz="1400" dirty="0"/>
          </a:p>
        </p:txBody>
      </p:sp>
      <p:sp>
        <p:nvSpPr>
          <p:cNvPr id="3" name="Levá složená závorka 2"/>
          <p:cNvSpPr/>
          <p:nvPr/>
        </p:nvSpPr>
        <p:spPr>
          <a:xfrm>
            <a:off x="3767123" y="2807432"/>
            <a:ext cx="588491" cy="474510"/>
          </a:xfrm>
          <a:prstGeom prst="leftBrace">
            <a:avLst>
              <a:gd name="adj1" fmla="val 8333"/>
              <a:gd name="adj2" fmla="val 50184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ový bublinový popisek 20"/>
          <p:cNvSpPr/>
          <p:nvPr/>
        </p:nvSpPr>
        <p:spPr>
          <a:xfrm>
            <a:off x="838200" y="4113968"/>
            <a:ext cx="2851265" cy="1098112"/>
          </a:xfrm>
          <a:prstGeom prst="wedgeRoundRectCallout">
            <a:avLst>
              <a:gd name="adj1" fmla="val 214189"/>
              <a:gd name="adj2" fmla="val 1036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6717" y="4311988"/>
            <a:ext cx="2573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Vyplňte 1 (tj. 1 ks pořizovaného majetku) do sloupce </a:t>
            </a:r>
            <a:r>
              <a:rPr lang="cs-CZ" sz="1400" i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ahoma" panose="020B0604030504040204" pitchFamily="34" charset="0"/>
              </a:rPr>
              <a:t>Hodnota.</a:t>
            </a:r>
            <a:endParaRPr lang="cs-CZ" sz="1400" dirty="0"/>
          </a:p>
        </p:txBody>
      </p:sp>
      <p:sp>
        <p:nvSpPr>
          <p:cNvPr id="22" name="Zaoblený obdélníkový bublinový popisek 21"/>
          <p:cNvSpPr/>
          <p:nvPr/>
        </p:nvSpPr>
        <p:spPr>
          <a:xfrm>
            <a:off x="10407534" y="4738253"/>
            <a:ext cx="1530927" cy="617913"/>
          </a:xfrm>
          <a:prstGeom prst="wedgeRoundRectCallout">
            <a:avLst>
              <a:gd name="adj1" fmla="val -72971"/>
              <a:gd name="adj2" fmla="val 76545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1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/>
          <a:srcRect l="18267" t="21982" r="33718" b="43467"/>
          <a:stretch/>
        </p:blipFill>
        <p:spPr bwMode="auto">
          <a:xfrm>
            <a:off x="5109613" y="1793469"/>
            <a:ext cx="6445077" cy="2703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>
                <a:solidFill>
                  <a:srgbClr val="FF0000"/>
                </a:solidFill>
              </a:rPr>
              <a:t>„Přílohy</a:t>
            </a:r>
            <a:r>
              <a:rPr lang="cs-CZ" sz="2400" b="1" u="sng" dirty="0" smtClean="0">
                <a:solidFill>
                  <a:srgbClr val="FF0000"/>
                </a:solidFill>
              </a:rPr>
              <a:t>“ 1,2 </a:t>
            </a:r>
            <a:r>
              <a:rPr lang="cs-CZ" sz="2400" dirty="0" smtClean="0">
                <a:solidFill>
                  <a:srgbClr val="FF0000"/>
                </a:solidFill>
              </a:rPr>
              <a:t>– </a:t>
            </a:r>
            <a:r>
              <a:rPr lang="cs-CZ" sz="2000" dirty="0" smtClean="0">
                <a:solidFill>
                  <a:srgbClr val="FF0000"/>
                </a:solidFill>
              </a:rPr>
              <a:t>specifikace viz čl. 5 bod 2) písm. a),b) „Výzvy“</a:t>
            </a:r>
            <a:endParaRPr lang="cs-CZ" sz="2000" dirty="0"/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720434" y="1494472"/>
            <a:ext cx="4267200" cy="847899"/>
          </a:xfrm>
          <a:prstGeom prst="wedgeRoundRectCallout">
            <a:avLst>
              <a:gd name="adj1" fmla="val 58174"/>
              <a:gd name="adj2" fmla="val 16841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Označte zaškrtávací políčko a pomocí tlačítka „</a:t>
            </a:r>
            <a:r>
              <a:rPr lang="cs-CZ" sz="1400" b="1" dirty="0" smtClean="0">
                <a:solidFill>
                  <a:schemeClr val="tx1"/>
                </a:solidFill>
              </a:rPr>
              <a:t>Přidat</a:t>
            </a:r>
            <a:r>
              <a:rPr lang="cs-CZ" sz="1400" dirty="0" smtClean="0">
                <a:solidFill>
                  <a:schemeClr val="tx1"/>
                </a:solidFill>
              </a:rPr>
              <a:t>“ vložte prostou kopie smlouvy nebo oznámení o zřízení účtu u </a:t>
            </a:r>
            <a:r>
              <a:rPr lang="cs-CZ" sz="1400" b="1" dirty="0" smtClean="0">
                <a:solidFill>
                  <a:schemeClr val="tx1"/>
                </a:solidFill>
              </a:rPr>
              <a:t>ČNB</a:t>
            </a:r>
            <a:r>
              <a:rPr lang="cs-CZ" sz="1400" dirty="0" smtClean="0">
                <a:solidFill>
                  <a:schemeClr val="tx1"/>
                </a:solidFill>
              </a:rPr>
              <a:t> – jedná se </a:t>
            </a:r>
            <a:r>
              <a:rPr lang="cs-CZ" sz="1400" b="1" dirty="0" smtClean="0">
                <a:solidFill>
                  <a:schemeClr val="tx1"/>
                </a:solidFill>
              </a:rPr>
              <a:t>povinnou</a:t>
            </a:r>
            <a:r>
              <a:rPr lang="cs-CZ" sz="1400" dirty="0" smtClean="0">
                <a:solidFill>
                  <a:schemeClr val="tx1"/>
                </a:solidFill>
              </a:rPr>
              <a:t> přílohu!</a:t>
            </a:r>
          </a:p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720434" y="3275214"/>
            <a:ext cx="4267201" cy="1837113"/>
          </a:xfrm>
          <a:prstGeom prst="wedgeRoundRectCallout">
            <a:avLst>
              <a:gd name="adj1" fmla="val 59215"/>
              <a:gd name="adj2" fmla="val -1510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b="1" dirty="0">
                <a:solidFill>
                  <a:schemeClr val="tx1"/>
                </a:solidFill>
              </a:rPr>
              <a:t>Zdůvodnění nezbytnosti akce </a:t>
            </a:r>
            <a:r>
              <a:rPr lang="cs-CZ" sz="1400" dirty="0">
                <a:solidFill>
                  <a:schemeClr val="tx1"/>
                </a:solidFill>
              </a:rPr>
              <a:t>– požadovaný formulář této přílohy je ke stažení na stránkách </a:t>
            </a:r>
            <a:r>
              <a:rPr lang="cs-CZ" sz="1400" u="sng" dirty="0">
                <a:solidFill>
                  <a:schemeClr val="tx1"/>
                </a:solidFill>
                <a:hlinkClick r:id="rId3"/>
              </a:rPr>
              <a:t>www.hzscr.cz</a:t>
            </a:r>
            <a:r>
              <a:rPr lang="cs-CZ" sz="1400" dirty="0">
                <a:solidFill>
                  <a:schemeClr val="tx1"/>
                </a:solidFill>
              </a:rPr>
              <a:t> - Investiční dotace v rámci programu "Dotace pro jednotky SDH obcí" v roce </a:t>
            </a:r>
            <a:r>
              <a:rPr lang="cs-CZ" sz="1400" dirty="0" smtClean="0">
                <a:solidFill>
                  <a:schemeClr val="tx1"/>
                </a:solidFill>
              </a:rPr>
              <a:t>2022 </a:t>
            </a:r>
            <a:r>
              <a:rPr lang="cs-CZ" sz="1400" dirty="0">
                <a:solidFill>
                  <a:schemeClr val="tx1"/>
                </a:solidFill>
              </a:rPr>
              <a:t>– název souboru:</a:t>
            </a:r>
          </a:p>
          <a:p>
            <a:pPr algn="ctr"/>
            <a:r>
              <a:rPr lang="cs-CZ" sz="1400" b="1" dirty="0">
                <a:solidFill>
                  <a:schemeClr val="tx1"/>
                </a:solidFill>
              </a:rPr>
              <a:t>Příloha č. 2 – Formulář zdůvodnění nezbytnosti </a:t>
            </a:r>
            <a:r>
              <a:rPr lang="cs-CZ" sz="1400" b="1" dirty="0" smtClean="0">
                <a:solidFill>
                  <a:schemeClr val="tx1"/>
                </a:solidFill>
              </a:rPr>
              <a:t>akce </a:t>
            </a:r>
            <a:r>
              <a:rPr lang="cs-CZ" sz="1400" dirty="0" smtClean="0">
                <a:solidFill>
                  <a:schemeClr val="tx1"/>
                </a:solidFill>
              </a:rPr>
              <a:t>– </a:t>
            </a:r>
            <a:r>
              <a:rPr lang="cs-CZ" sz="1400" dirty="0">
                <a:solidFill>
                  <a:schemeClr val="tx1"/>
                </a:solidFill>
              </a:rPr>
              <a:t>zde vyplňte všechny </a:t>
            </a:r>
            <a:r>
              <a:rPr lang="cs-CZ" sz="1400" dirty="0" smtClean="0">
                <a:solidFill>
                  <a:schemeClr val="tx1"/>
                </a:solidFill>
              </a:rPr>
              <a:t>buňky. </a:t>
            </a:r>
            <a:r>
              <a:rPr lang="cs-CZ" sz="1400" b="1" dirty="0">
                <a:solidFill>
                  <a:schemeClr val="tx1"/>
                </a:solidFill>
              </a:rPr>
              <a:t>D</a:t>
            </a:r>
            <a:r>
              <a:rPr lang="cs-CZ" sz="1400" b="1" dirty="0" smtClean="0">
                <a:solidFill>
                  <a:schemeClr val="tx1"/>
                </a:solidFill>
              </a:rPr>
              <a:t>okument </a:t>
            </a:r>
            <a:r>
              <a:rPr lang="cs-CZ" sz="1400" b="1" dirty="0">
                <a:solidFill>
                  <a:schemeClr val="tx1"/>
                </a:solidFill>
              </a:rPr>
              <a:t>musí být podepsaný </a:t>
            </a:r>
            <a:r>
              <a:rPr lang="cs-CZ" sz="1400" b="1" dirty="0" smtClean="0">
                <a:solidFill>
                  <a:schemeClr val="tx1"/>
                </a:solidFill>
              </a:rPr>
              <a:t>osobou oprávněnou jednat za obec ve věci dotace.</a:t>
            </a:r>
            <a:endParaRPr lang="cs-CZ" sz="1400" b="1" dirty="0">
              <a:solidFill>
                <a:schemeClr val="tx1"/>
              </a:solidFill>
            </a:endParaRPr>
          </a:p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5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/>
          <p:nvPr/>
        </p:nvPicPr>
        <p:blipFill rotWithShape="1">
          <a:blip r:embed="rId2"/>
          <a:srcRect l="20873" t="54043" r="34953" b="4258"/>
          <a:stretch/>
        </p:blipFill>
        <p:spPr bwMode="auto">
          <a:xfrm>
            <a:off x="5509260" y="1565978"/>
            <a:ext cx="4637548" cy="253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>
                <a:solidFill>
                  <a:srgbClr val="FF0000"/>
                </a:solidFill>
              </a:rPr>
              <a:t>„</a:t>
            </a:r>
            <a:r>
              <a:rPr lang="cs-CZ" sz="2400" b="1" u="sng" dirty="0" smtClean="0">
                <a:solidFill>
                  <a:srgbClr val="FF0000"/>
                </a:solidFill>
              </a:rPr>
              <a:t>Přílohy“ 3,4,5,6,7</a:t>
            </a:r>
            <a:r>
              <a:rPr lang="cs-CZ" sz="2400" dirty="0" smtClean="0">
                <a:solidFill>
                  <a:srgbClr val="FF0000"/>
                </a:solidFill>
              </a:rPr>
              <a:t>-specifikace </a:t>
            </a:r>
            <a:r>
              <a:rPr lang="cs-CZ" sz="2400" dirty="0">
                <a:solidFill>
                  <a:srgbClr val="FF0000"/>
                </a:solidFill>
              </a:rPr>
              <a:t>viz čl. 5 bod 2) </a:t>
            </a:r>
            <a:r>
              <a:rPr lang="cs-CZ" sz="2400" dirty="0" smtClean="0">
                <a:solidFill>
                  <a:srgbClr val="FF0000"/>
                </a:solidFill>
              </a:rPr>
              <a:t>písm. c), d), e), f), g) </a:t>
            </a:r>
            <a:r>
              <a:rPr lang="cs-CZ" sz="2400" dirty="0">
                <a:solidFill>
                  <a:srgbClr val="FF0000"/>
                </a:solidFill>
              </a:rPr>
              <a:t>„Výzvy“</a:t>
            </a:r>
            <a:endParaRPr lang="cs-CZ" sz="2400" dirty="0"/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337357" y="1494472"/>
            <a:ext cx="4650278" cy="517065"/>
          </a:xfrm>
          <a:prstGeom prst="wedgeRoundRectCallout">
            <a:avLst>
              <a:gd name="adj1" fmla="val 65251"/>
              <a:gd name="adj2" fmla="val -216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10356315" y="2972781"/>
            <a:ext cx="1373072" cy="783221"/>
          </a:xfrm>
          <a:prstGeom prst="wedgeRoundRectCallout">
            <a:avLst>
              <a:gd name="adj1" fmla="val -160231"/>
              <a:gd name="adj2" fmla="val 621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146808" y="3052057"/>
            <a:ext cx="17920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Další přílohy ani jiné dokumenty do portálu </a:t>
            </a:r>
            <a:r>
              <a:rPr lang="cs-CZ" sz="1100" b="1" dirty="0" smtClean="0"/>
              <a:t>NEPŘIKLÁDEJTE !!!</a:t>
            </a:r>
            <a:endParaRPr lang="cs-CZ" sz="1100" b="1" dirty="0"/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337357" y="2249194"/>
            <a:ext cx="4688723" cy="732509"/>
          </a:xfrm>
          <a:prstGeom prst="wedgeRoundRectCallout">
            <a:avLst>
              <a:gd name="adj1" fmla="val 63440"/>
              <a:gd name="adj2" fmla="val -818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7356" y="1494472"/>
            <a:ext cx="45588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lvl="1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Kopie </a:t>
            </a:r>
            <a:r>
              <a:rPr lang="cs-CZ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výpisu z katastru nemovitostí, který nesmí být </a:t>
            </a: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starší   </a:t>
            </a:r>
          </a:p>
          <a:p>
            <a:pPr marR="7620" lvl="1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6 měsíců k datu podání </a:t>
            </a: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žádosti</a:t>
            </a:r>
            <a:r>
              <a:rPr lang="cs-CZ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2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povinná příloha</a:t>
            </a:r>
            <a:endParaRPr lang="cs-CZ" sz="12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4061" y="2279140"/>
            <a:ext cx="4581698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lvl="1" algn="just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</a:pPr>
            <a:r>
              <a:rPr lang="cs-CZ" sz="1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Kopie </a:t>
            </a:r>
            <a:r>
              <a:rPr lang="cs-CZ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snímku katastrální mapy s vyznačením předmětného objektu, který není starší </a:t>
            </a:r>
            <a:r>
              <a:rPr lang="cs-CZ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6 </a:t>
            </a:r>
            <a:r>
              <a:rPr lang="cs-CZ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měsíců k datu podání </a:t>
            </a:r>
            <a:r>
              <a:rPr lang="cs-CZ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žádosti – </a:t>
            </a:r>
            <a:r>
              <a:rPr lang="cs-CZ" sz="12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povinná příloha</a:t>
            </a:r>
            <a:endParaRPr lang="cs-CZ" b="1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337357" y="3219360"/>
            <a:ext cx="4779818" cy="3291015"/>
          </a:xfrm>
          <a:prstGeom prst="wedgeRoundRectCallout">
            <a:avLst>
              <a:gd name="adj1" fmla="val 62192"/>
              <a:gd name="adj2" fmla="val -7541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7620" lvl="1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</a:pPr>
            <a:endParaRPr lang="cs-CZ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3740" y="3364392"/>
            <a:ext cx="4882340" cy="300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lvl="1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</a:pPr>
            <a:r>
              <a:rPr lang="cs-CZ" sz="11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Dokumentace </a:t>
            </a:r>
            <a:r>
              <a:rPr lang="cs-CZ" sz="11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stavby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– je nutno dodat minimálně jednu z následujících možností: </a:t>
            </a:r>
            <a:r>
              <a:rPr lang="cs-CZ" sz="11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povinná příloha</a:t>
            </a:r>
            <a:endParaRPr lang="cs-CZ" sz="11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7620" lvl="1" indent="-171450" algn="just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studie stavby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včetně odborného odhadu ceny, kterou tvoří nejméně následující části: identifikační údaje, situace – návrh osazení, půdorysy s legendou, řezy, pohledy, perspektivy a odborný odhad ceny, </a:t>
            </a:r>
            <a:endParaRPr lang="cs-CZ" sz="11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7620" lvl="1" indent="-171450" algn="just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1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projektová </a:t>
            </a: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dokumentace pro vydání stavebního povolení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včetně oceněného položkového rozpočtu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kterou tvoří nejméně následující části: průvodní zpráva, souhrnná technická zpráva, pohledy, půdorysy s legendou, řezy příčné, podélné, oceněný položkový rozpočet nebo vyplněný krycí list a oceněný položkový 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rozpočet,</a:t>
            </a:r>
          </a:p>
          <a:p>
            <a:pPr marL="628650" marR="7620" lvl="1" indent="-171450" algn="just" fontAlgn="base">
              <a:lnSpc>
                <a:spcPct val="115000"/>
              </a:lnSpc>
              <a:spcAft>
                <a:spcPts val="4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cs-CZ" sz="1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projektová </a:t>
            </a: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dokumentace pro provádění stavby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včetně oceněného položkového rozpočtu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kterou tvoří nejméně následující části: průvodní zpráva, souhrnná technická zpráva, pohledy, půdorysy s legendou, řezy příčné, podélné, oceněný položkový rozpočet nebo vyplněný krycí list a oceněný položkový rozpočet.</a:t>
            </a:r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7289568" y="4254198"/>
            <a:ext cx="4316384" cy="947650"/>
          </a:xfrm>
          <a:prstGeom prst="wedgeRoundRectCallout">
            <a:avLst>
              <a:gd name="adj1" fmla="val -66920"/>
              <a:gd name="adj2" fmla="val -2006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267052" y="4250759"/>
            <a:ext cx="425681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 smtClean="0"/>
              <a:t>Nepovinné přílohy 6 a 7</a:t>
            </a:r>
            <a:r>
              <a:rPr lang="cs-CZ" sz="11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Fotodokumentace stávajícího stavu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Potvrzení o havarijním stavu požární zbrojnice od kompetentního orgánu státní správy – tato příloha v případě doložení má </a:t>
            </a:r>
            <a:r>
              <a:rPr lang="cs-CZ" sz="1100" dirty="0"/>
              <a:t>vliv na hodnocení žádosti</a:t>
            </a:r>
            <a:endParaRPr lang="cs-CZ" sz="1100" dirty="0" smtClean="0"/>
          </a:p>
          <a:p>
            <a:endParaRPr lang="cs-CZ" sz="1200" dirty="0"/>
          </a:p>
        </p:txBody>
      </p:sp>
      <p:sp>
        <p:nvSpPr>
          <p:cNvPr id="16" name="Obdélník 15"/>
          <p:cNvSpPr/>
          <p:nvPr/>
        </p:nvSpPr>
        <p:spPr>
          <a:xfrm>
            <a:off x="5461113" y="5297590"/>
            <a:ext cx="6096000" cy="1337289"/>
          </a:xfrm>
          <a:prstGeom prst="rect">
            <a:avLst/>
          </a:prstGeom>
        </p:spPr>
        <p:txBody>
          <a:bodyPr>
            <a:spAutoFit/>
          </a:bodyPr>
          <a:lstStyle/>
          <a:p>
            <a:pPr marR="7620" lvl="0" algn="just" fontAlgn="base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Dokumentace stavby nebo její část, kterou nelze elektronicky vložit při evidenci žádosti </a:t>
            </a:r>
            <a:r>
              <a:rPr lang="cs-CZ" sz="1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cs-CZ" sz="1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portálu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se podává prostřednictvím datové 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schránky,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případně na datovém nosiči na příslušný HZS 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kraje,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 termínu totožném s datem přijímání žádostí podle odst. 6) 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čl. 5 „Výzvy“.</a:t>
            </a:r>
            <a:endParaRPr lang="cs-CZ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620" lvl="0" algn="just" fontAlgn="base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Další výše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uvedené přílohy se přikládají pouze do elektronického formuláře portálu, prostřednictvím datové schránky se s žádostí nezasílají, vyjma 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dokumentace uvedené </a:t>
            </a:r>
            <a:r>
              <a:rPr lang="cs-CZ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cs-CZ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příloze 5, která nelze z kapacitních důvodů elektronicky vložit..</a:t>
            </a:r>
            <a:endParaRPr lang="cs-CZ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412274" y="5242081"/>
            <a:ext cx="6193678" cy="139279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239491" y="6140899"/>
            <a:ext cx="1172783" cy="224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/>
          <p:nvPr/>
        </p:nvPicPr>
        <p:blipFill rotWithShape="1">
          <a:blip r:embed="rId2"/>
          <a:srcRect l="20412" t="13041" r="33500" b="33945"/>
          <a:stretch/>
        </p:blipFill>
        <p:spPr bwMode="auto">
          <a:xfrm>
            <a:off x="2174614" y="1088758"/>
            <a:ext cx="6512185" cy="430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>
                <a:solidFill>
                  <a:srgbClr val="FF0000"/>
                </a:solidFill>
              </a:rPr>
              <a:t>„</a:t>
            </a:r>
            <a:r>
              <a:rPr lang="cs-CZ" sz="2400" b="1" u="sng" dirty="0" smtClean="0">
                <a:solidFill>
                  <a:srgbClr val="FF0000"/>
                </a:solidFill>
              </a:rPr>
              <a:t>Přehled výdajů“</a:t>
            </a:r>
            <a:endParaRPr lang="cs-CZ" sz="2400" dirty="0"/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220744" y="2161309"/>
            <a:ext cx="1824187" cy="1338350"/>
          </a:xfrm>
          <a:prstGeom prst="wedgeRoundRectCallout">
            <a:avLst>
              <a:gd name="adj1" fmla="val 237029"/>
              <a:gd name="adj2" fmla="val 510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1400" i="1" dirty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Celkové výdaje </a:t>
            </a:r>
            <a:r>
              <a:rPr lang="cs-CZ" sz="1400" dirty="0" smtClean="0">
                <a:solidFill>
                  <a:schemeClr val="tx1"/>
                </a:solidFill>
              </a:rPr>
              <a:t>zadávejte           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v celých číslech </a:t>
            </a:r>
            <a:r>
              <a:rPr lang="cs-CZ" sz="14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jedná se o povinnou položku.</a:t>
            </a:r>
            <a:endParaRPr lang="cs-CZ" sz="8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9235439" y="1641212"/>
            <a:ext cx="2518757" cy="3416530"/>
          </a:xfrm>
          <a:prstGeom prst="wedgeRoundRectCallout">
            <a:avLst>
              <a:gd name="adj1" fmla="val -116648"/>
              <a:gd name="adj2" fmla="val 62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 smtClean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235439" y="1687484"/>
            <a:ext cx="25187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943634"/>
              </a:buClr>
              <a:buSzPts val="1100"/>
            </a:pPr>
            <a:r>
              <a:rPr lang="cs-CZ" sz="1400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Calibri" panose="020F0502020204030204" pitchFamily="34" charset="0"/>
                <a:cs typeface="Tahoma" panose="020B0604030504040204" pitchFamily="34" charset="0"/>
              </a:rPr>
              <a:t>Celkové způsobilé výdaje (Kč) </a:t>
            </a:r>
            <a:r>
              <a:rPr lang="cs-CZ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zadávejte 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 celých číslech – </a:t>
            </a:r>
            <a:r>
              <a:rPr lang="cs-CZ" sz="1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v naprosté většině případů se celkové způsobilé výdaje rovnají celkovým výdajům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V případě nutnosti lze samozřejmě zadat i menší výši způsobilých výdajů. </a:t>
            </a:r>
            <a:endParaRPr lang="cs-CZ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943634"/>
              </a:buClr>
              <a:buSzPts val="1100"/>
            </a:pPr>
            <a:endParaRPr lang="cs-CZ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943634"/>
              </a:buClr>
              <a:buSzPts val="1100"/>
            </a:pPr>
            <a:r>
              <a:rPr lang="cs-CZ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způsobilé výdaje (Kč) jsou náklady spojené přímo s realizací akce, které mohou být hrazeny ze státního rozpočtu a </a:t>
            </a:r>
            <a:r>
              <a:rPr lang="cs-CZ" sz="14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jsou směrodatné pro určení výše dotace</a:t>
            </a: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055032" y="5784554"/>
            <a:ext cx="1530927" cy="707886"/>
          </a:xfrm>
          <a:prstGeom prst="wedgeRoundRectCallout">
            <a:avLst>
              <a:gd name="adj1" fmla="val -53967"/>
              <a:gd name="adj2" fmla="val -13085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889469" y="5784554"/>
            <a:ext cx="186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200" dirty="0">
                <a:solidFill>
                  <a:prstClr val="black"/>
                </a:solidFill>
              </a:rPr>
              <a:t>K přechodu na další záložku žádosti využijte tlačítko „</a:t>
            </a:r>
            <a:r>
              <a:rPr lang="cs-CZ" sz="1200" b="1" dirty="0">
                <a:solidFill>
                  <a:prstClr val="black"/>
                </a:solidFill>
              </a:rPr>
              <a:t>Další strana</a:t>
            </a:r>
            <a:r>
              <a:rPr lang="cs-CZ" sz="1200" dirty="0">
                <a:solidFill>
                  <a:prstClr val="black"/>
                </a:solidFill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07768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 rotWithShape="1">
          <a:blip r:embed="rId2"/>
          <a:srcRect l="20412" t="13608" r="17393" b="19486"/>
          <a:stretch/>
        </p:blipFill>
        <p:spPr bwMode="auto">
          <a:xfrm>
            <a:off x="4204017" y="992919"/>
            <a:ext cx="6860223" cy="3916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 smtClean="0">
                <a:solidFill>
                  <a:srgbClr val="FF0000"/>
                </a:solidFill>
              </a:rPr>
              <a:t>„Hodnocení“:</a:t>
            </a:r>
            <a:endParaRPr lang="cs-CZ" sz="2400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73330" y="1071041"/>
            <a:ext cx="2967645" cy="1042875"/>
          </a:xfrm>
          <a:prstGeom prst="wedgeRoundRectCallout">
            <a:avLst>
              <a:gd name="adj1" fmla="val 80198"/>
              <a:gd name="adj2" fmla="val 4586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05650" y="1159809"/>
            <a:ext cx="2960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Do pole „</a:t>
            </a:r>
            <a:r>
              <a:rPr lang="cs-CZ" sz="1400" b="1" dirty="0" smtClean="0"/>
              <a:t>Název jednotky SDH obce</a:t>
            </a:r>
            <a:r>
              <a:rPr lang="cs-CZ" sz="1400" dirty="0" smtClean="0"/>
              <a:t>“ vyplňte pouze příslušný název jednotky – nevkládejte před něj zkratky SDH, JSDH ani další text</a:t>
            </a:r>
            <a:endParaRPr lang="cs-CZ" sz="1400" b="1" dirty="0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714892" y="2254418"/>
            <a:ext cx="2926083" cy="638411"/>
          </a:xfrm>
          <a:prstGeom prst="wedgeRoundRectCallout">
            <a:avLst>
              <a:gd name="adj1" fmla="val 79896"/>
              <a:gd name="adj2" fmla="val -8722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73330" y="2302799"/>
            <a:ext cx="2892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Do pole </a:t>
            </a:r>
            <a:r>
              <a:rPr lang="cs-CZ" sz="1400" dirty="0" smtClean="0"/>
              <a:t>„</a:t>
            </a:r>
            <a:r>
              <a:rPr lang="cs-CZ" sz="1400" b="1" dirty="0" smtClean="0"/>
              <a:t> </a:t>
            </a:r>
            <a:r>
              <a:rPr lang="cs-CZ" sz="1400" dirty="0" smtClean="0"/>
              <a:t>“</a:t>
            </a:r>
            <a:r>
              <a:rPr lang="cs-CZ" sz="1400" b="1" dirty="0"/>
              <a:t>Číslo jednotky SDH </a:t>
            </a:r>
            <a:r>
              <a:rPr lang="cs-CZ" sz="1400" b="1" dirty="0" smtClean="0"/>
              <a:t>obce“ </a:t>
            </a:r>
            <a:r>
              <a:rPr lang="cs-CZ" sz="1400" dirty="0" smtClean="0"/>
              <a:t>vyplňte šestimístné číslo jednotky</a:t>
            </a:r>
            <a:endParaRPr lang="cs-CZ" sz="1400" dirty="0"/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8985365" y="5242776"/>
            <a:ext cx="1530927" cy="707886"/>
          </a:xfrm>
          <a:prstGeom prst="wedgeRoundRectCallout">
            <a:avLst>
              <a:gd name="adj1" fmla="val -39849"/>
              <a:gd name="adj2" fmla="val -101501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9077154" y="5242776"/>
            <a:ext cx="1347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000" dirty="0">
                <a:solidFill>
                  <a:prstClr val="black"/>
                </a:solidFill>
              </a:rPr>
              <a:t>K přechodu na další záložku žádosti využijte tlačítko „</a:t>
            </a:r>
            <a:r>
              <a:rPr lang="cs-CZ" sz="1000" b="1" dirty="0">
                <a:solidFill>
                  <a:prstClr val="black"/>
                </a:solidFill>
              </a:rPr>
              <a:t>Další strana</a:t>
            </a:r>
            <a:r>
              <a:rPr lang="cs-CZ" sz="1000" dirty="0">
                <a:solidFill>
                  <a:prstClr val="black"/>
                </a:solidFill>
              </a:rPr>
              <a:t>“ 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673329" y="3081712"/>
            <a:ext cx="2967645" cy="2313579"/>
          </a:xfrm>
          <a:prstGeom prst="wedgeRoundRectCallout">
            <a:avLst>
              <a:gd name="adj1" fmla="val 75806"/>
              <a:gd name="adj2" fmla="val -439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62348" y="3148522"/>
            <a:ext cx="29704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Vyplňte odpovídající </a:t>
            </a:r>
            <a:r>
              <a:rPr lang="cs-CZ" sz="1400" dirty="0" err="1"/>
              <a:t>checkbox</a:t>
            </a:r>
            <a:r>
              <a:rPr lang="cs-CZ" sz="1400" dirty="0"/>
              <a:t> (zaškrtávací pole</a:t>
            </a:r>
            <a:r>
              <a:rPr lang="cs-CZ" sz="1400" dirty="0" smtClean="0"/>
              <a:t>).</a:t>
            </a:r>
          </a:p>
          <a:p>
            <a:endParaRPr lang="cs-CZ" sz="1400" dirty="0"/>
          </a:p>
          <a:p>
            <a:r>
              <a:rPr lang="cs-CZ" sz="1400" dirty="0" smtClean="0"/>
              <a:t>V</a:t>
            </a:r>
            <a:r>
              <a:rPr lang="cs-CZ" sz="1400" dirty="0"/>
              <a:t> případě zaškrtnutí </a:t>
            </a:r>
            <a:r>
              <a:rPr lang="cs-CZ" sz="1400" u="sng" dirty="0"/>
              <a:t>havarijního stavu požární zbrojnice</a:t>
            </a:r>
            <a:r>
              <a:rPr lang="cs-CZ" sz="1400" dirty="0"/>
              <a:t>, je </a:t>
            </a:r>
            <a:r>
              <a:rPr lang="cs-CZ" sz="1400" dirty="0" smtClean="0"/>
              <a:t>třeba </a:t>
            </a:r>
            <a:r>
              <a:rPr lang="cs-CZ" sz="1400" dirty="0"/>
              <a:t>doložit do záložky „</a:t>
            </a:r>
            <a:r>
              <a:rPr lang="cs-CZ" sz="1400" b="1" dirty="0" smtClean="0"/>
              <a:t>Přílohy - 7</a:t>
            </a:r>
            <a:r>
              <a:rPr lang="cs-CZ" sz="1400" dirty="0" smtClean="0"/>
              <a:t>“ </a:t>
            </a:r>
            <a:r>
              <a:rPr lang="cs-CZ" sz="1400" dirty="0"/>
              <a:t>potvrzení od kompetentního orgánu státní správy –jedná se přílohu, která má </a:t>
            </a:r>
            <a:r>
              <a:rPr lang="cs-CZ" sz="1400" dirty="0" smtClean="0"/>
              <a:t>následně vliv </a:t>
            </a:r>
            <a:r>
              <a:rPr lang="cs-CZ" sz="1400" dirty="0"/>
              <a:t>na hodnocení žádosti.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685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4B34C-53AA-417A-B1F7-42DBA205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Úvod: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C163B-2398-480E-A328-790382E8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57" y="1088574"/>
            <a:ext cx="10863743" cy="5127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„Výzva“ byla zveřejněna na:</a:t>
            </a:r>
            <a:r>
              <a:rPr lang="cs-CZ" b="1" dirty="0" smtClean="0"/>
              <a:t> </a:t>
            </a:r>
            <a:r>
              <a:rPr lang="cs-CZ" b="1" dirty="0" smtClean="0">
                <a:hlinkClick r:id="rId2"/>
              </a:rPr>
              <a:t>www.hzscr.cz</a:t>
            </a:r>
            <a:r>
              <a:rPr lang="cs-CZ" b="1" dirty="0" smtClean="0"/>
              <a:t>  </a:t>
            </a:r>
          </a:p>
          <a:p>
            <a:pPr marL="0" indent="0" algn="ctr">
              <a:buNone/>
            </a:pPr>
            <a:r>
              <a:rPr lang="cs-CZ" sz="1400" i="1" dirty="0" smtClean="0"/>
              <a:t>(rubrika: Dotace a granty – Investiční dotace pro JSDH obcí - </a:t>
            </a:r>
            <a:r>
              <a:rPr lang="cs-CZ" sz="1400" i="1" dirty="0"/>
              <a:t>Investiční dotace v rámci programu "Dotace pro jednotky SDH obcí" v roce </a:t>
            </a:r>
            <a:r>
              <a:rPr lang="cs-CZ" sz="1400" i="1" dirty="0" smtClean="0"/>
              <a:t>2021)</a:t>
            </a:r>
          </a:p>
          <a:p>
            <a:pPr marL="0" indent="0">
              <a:buNone/>
            </a:pPr>
            <a:endParaRPr lang="cs-CZ" sz="2100" b="1" dirty="0" smtClean="0"/>
          </a:p>
          <a:p>
            <a:pPr marL="0" indent="0" algn="ctr">
              <a:buNone/>
            </a:pPr>
            <a:r>
              <a:rPr lang="cs-CZ" sz="2400" b="1" dirty="0" smtClean="0"/>
              <a:t>Žádosti jsou přijímány pouze elektronickou cestou!</a:t>
            </a:r>
          </a:p>
          <a:p>
            <a:pPr marL="0" indent="0" algn="ctr">
              <a:buNone/>
            </a:pPr>
            <a:r>
              <a:rPr lang="cs-CZ" sz="2400" dirty="0" smtClean="0"/>
              <a:t>Adresa Jednotného dotačního </a:t>
            </a:r>
            <a:r>
              <a:rPr lang="cs-CZ" sz="2400" dirty="0"/>
              <a:t>portálu </a:t>
            </a:r>
            <a:r>
              <a:rPr lang="cs-CZ" sz="2400" dirty="0" smtClean="0"/>
              <a:t>RISPF pod záštitou MF </a:t>
            </a:r>
            <a:r>
              <a:rPr lang="cs-CZ" sz="2000" i="1" dirty="0" smtClean="0"/>
              <a:t>(dále jen „portál“) </a:t>
            </a:r>
            <a:r>
              <a:rPr lang="cs-CZ" sz="2400" b="1" dirty="0" smtClean="0"/>
              <a:t>:</a:t>
            </a:r>
          </a:p>
          <a:p>
            <a:pPr marL="0" indent="0" algn="ctr">
              <a:buNone/>
            </a:pPr>
            <a:r>
              <a:rPr lang="cs-CZ" sz="2400" b="1" dirty="0" smtClean="0">
                <a:hlinkClick r:id="rId3"/>
              </a:rPr>
              <a:t>https://isprofin.mfcr.cz/rispf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2400" b="1" u="sng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u="sng" dirty="0" smtClean="0">
                <a:solidFill>
                  <a:srgbClr val="FF0000"/>
                </a:solidFill>
              </a:rPr>
              <a:t>Zahájení </a:t>
            </a:r>
            <a:r>
              <a:rPr lang="cs-CZ" sz="2400" b="1" u="sng" dirty="0">
                <a:solidFill>
                  <a:srgbClr val="FF0000"/>
                </a:solidFill>
              </a:rPr>
              <a:t>a ukončení elektronického sběru žádostí v portálu, včetně následného zaslání prostřednictvím </a:t>
            </a:r>
            <a:r>
              <a:rPr lang="cs-CZ" sz="2400" b="1" u="sng" dirty="0" smtClean="0">
                <a:solidFill>
                  <a:srgbClr val="FF0000"/>
                </a:solidFill>
              </a:rPr>
              <a:t>datových schránek: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dirty="0"/>
              <a:t>Zahájení:  </a:t>
            </a:r>
            <a:r>
              <a:rPr lang="cs-CZ" sz="2400" dirty="0" smtClean="0"/>
              <a:t> </a:t>
            </a:r>
            <a:r>
              <a:rPr lang="cs-CZ" sz="2400" b="1" dirty="0" smtClean="0"/>
              <a:t>čt 1. dubna 2021 </a:t>
            </a:r>
            <a:r>
              <a:rPr lang="cs-CZ" sz="2400" b="1" dirty="0"/>
              <a:t>v 00:01 hod</a:t>
            </a: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Ukončení: </a:t>
            </a:r>
            <a:r>
              <a:rPr lang="cs-CZ" sz="2400" dirty="0" smtClean="0"/>
              <a:t> </a:t>
            </a:r>
            <a:r>
              <a:rPr lang="cs-CZ" sz="2400" b="1" dirty="0" smtClean="0"/>
              <a:t>čt 13. května 2021 </a:t>
            </a:r>
            <a:r>
              <a:rPr lang="cs-CZ" sz="2400" b="1" dirty="0"/>
              <a:t>v 23:59 hod</a:t>
            </a:r>
            <a:endParaRPr lang="cs-CZ" sz="2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i="1" dirty="0" smtClean="0"/>
              <a:t>Veškeré </a:t>
            </a:r>
            <a:r>
              <a:rPr lang="cs-CZ" sz="1400" i="1" dirty="0"/>
              <a:t>vyplněné kolonky či </a:t>
            </a:r>
            <a:r>
              <a:rPr lang="cs-CZ" sz="1400" i="1" dirty="0" err="1"/>
              <a:t>checkboxy</a:t>
            </a:r>
            <a:r>
              <a:rPr lang="cs-CZ" sz="1400" i="1" dirty="0"/>
              <a:t> (zaškrtávací pole) jsou v této </a:t>
            </a:r>
            <a:r>
              <a:rPr lang="cs-CZ" sz="1400" i="1" dirty="0" smtClean="0"/>
              <a:t>prezentaci </a:t>
            </a:r>
            <a:r>
              <a:rPr lang="cs-CZ" sz="1400" i="1" dirty="0"/>
              <a:t>uvedeny pouze jako příkladové !!!</a:t>
            </a:r>
          </a:p>
          <a:p>
            <a:pPr marL="0" indent="0">
              <a:buNone/>
            </a:pPr>
            <a:endParaRPr lang="cs-CZ" sz="2100" dirty="0" smtClean="0"/>
          </a:p>
          <a:p>
            <a:endParaRPr lang="cs-CZ" sz="2100" dirty="0"/>
          </a:p>
          <a:p>
            <a:endParaRPr lang="cs-CZ" sz="2100" dirty="0"/>
          </a:p>
        </p:txBody>
      </p:sp>
      <p:sp>
        <p:nvSpPr>
          <p:cNvPr id="4" name="Šipka doprava 3"/>
          <p:cNvSpPr/>
          <p:nvPr/>
        </p:nvSpPr>
        <p:spPr>
          <a:xfrm>
            <a:off x="683958" y="1014153"/>
            <a:ext cx="10669842" cy="141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l="17377" t="23296" r="32858" b="19651"/>
          <a:stretch/>
        </p:blipFill>
        <p:spPr bwMode="auto">
          <a:xfrm>
            <a:off x="935672" y="1143000"/>
            <a:ext cx="5972204" cy="4127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 smtClean="0">
                <a:solidFill>
                  <a:srgbClr val="FF0000"/>
                </a:solidFill>
              </a:rPr>
              <a:t>„Výše dotace“:</a:t>
            </a:r>
            <a:endParaRPr lang="cs-CZ" sz="240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B63150DC-E4D2-4458-A700-EB7C6DC4DE4A}"/>
              </a:ext>
            </a:extLst>
          </p:cNvPr>
          <p:cNvSpPr/>
          <p:nvPr/>
        </p:nvSpPr>
        <p:spPr>
          <a:xfrm>
            <a:off x="7065818" y="3956859"/>
            <a:ext cx="4414057" cy="2245996"/>
          </a:xfrm>
          <a:prstGeom prst="wedgeEllipseCallout">
            <a:avLst>
              <a:gd name="adj1" fmla="val -56771"/>
              <a:gd name="adj2" fmla="val -54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Celková výše uznatelných výdajů vyplněná v záložce </a:t>
            </a:r>
            <a:r>
              <a:rPr lang="cs-CZ" sz="1600" dirty="0" smtClean="0">
                <a:solidFill>
                  <a:schemeClr val="tx1"/>
                </a:solidFill>
              </a:rPr>
              <a:t>„</a:t>
            </a:r>
            <a:r>
              <a:rPr lang="cs-CZ" sz="1600" b="1" dirty="0" smtClean="0">
                <a:solidFill>
                  <a:schemeClr val="tx1"/>
                </a:solidFill>
              </a:rPr>
              <a:t>Přehled výdajů“</a:t>
            </a:r>
            <a:r>
              <a:rPr lang="cs-CZ" sz="1600" dirty="0" smtClean="0">
                <a:solidFill>
                  <a:schemeClr val="tx1"/>
                </a:solidFill>
              </a:rPr>
              <a:t> byla  10 000 000Kč.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V této</a:t>
            </a:r>
            <a:r>
              <a:rPr lang="cs-CZ" sz="1600" dirty="0">
                <a:solidFill>
                  <a:schemeClr val="tx1"/>
                </a:solidFill>
              </a:rPr>
              <a:t> záložce </a:t>
            </a:r>
            <a:r>
              <a:rPr lang="cs-CZ" sz="1600" dirty="0" smtClean="0">
                <a:solidFill>
                  <a:schemeClr val="tx1"/>
                </a:solidFill>
              </a:rPr>
              <a:t>„</a:t>
            </a:r>
            <a:r>
              <a:rPr lang="cs-CZ" sz="1600" b="1" dirty="0" smtClean="0">
                <a:solidFill>
                  <a:schemeClr val="tx1"/>
                </a:solidFill>
              </a:rPr>
              <a:t>Výše dotace“</a:t>
            </a:r>
            <a:r>
              <a:rPr lang="cs-CZ" sz="1600" dirty="0" smtClean="0">
                <a:solidFill>
                  <a:schemeClr val="tx1"/>
                </a:solidFill>
              </a:rPr>
              <a:t> se tedy </a:t>
            </a:r>
            <a:r>
              <a:rPr lang="cs-CZ" sz="1600" dirty="0">
                <a:solidFill>
                  <a:schemeClr val="tx1"/>
                </a:solidFill>
              </a:rPr>
              <a:t>automaticky vypočte pro tuto oblast podpory </a:t>
            </a:r>
            <a:r>
              <a:rPr lang="cs-CZ" sz="1600" u="sng" dirty="0">
                <a:solidFill>
                  <a:schemeClr val="tx1"/>
                </a:solidFill>
              </a:rPr>
              <a:t>maximální výše dotace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005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2"/>
          <a:srcRect l="20891" t="19845" r="34457" b="18635"/>
          <a:stretch/>
        </p:blipFill>
        <p:spPr bwMode="auto">
          <a:xfrm>
            <a:off x="930245" y="3341716"/>
            <a:ext cx="3051551" cy="2709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 smtClean="0">
                <a:solidFill>
                  <a:srgbClr val="FF0000"/>
                </a:solidFill>
              </a:rPr>
              <a:t>„Odeslání žádosti“:</a:t>
            </a:r>
            <a:endParaRPr lang="cs-CZ" sz="24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0891" t="14459" r="18031" b="27991"/>
          <a:stretch/>
        </p:blipFill>
        <p:spPr bwMode="auto">
          <a:xfrm>
            <a:off x="930245" y="1024110"/>
            <a:ext cx="4090641" cy="2317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aoblený obdélníkový bublinový popisek 2"/>
          <p:cNvSpPr/>
          <p:nvPr/>
        </p:nvSpPr>
        <p:spPr>
          <a:xfrm>
            <a:off x="5577840" y="4113161"/>
            <a:ext cx="2294313" cy="1167058"/>
          </a:xfrm>
          <a:prstGeom prst="wedgeRoundRectCallout">
            <a:avLst>
              <a:gd name="adj1" fmla="val -141123"/>
              <a:gd name="adj2" fmla="val 833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577840" y="4113161"/>
            <a:ext cx="2219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Po zaškrtnutí obou polí se objeví tlačítko „</a:t>
            </a:r>
            <a:r>
              <a:rPr lang="cs-CZ" sz="1400" b="1" dirty="0"/>
              <a:t>Odeslat žádost</a:t>
            </a:r>
            <a:r>
              <a:rPr lang="cs-CZ" sz="1400" dirty="0"/>
              <a:t>“ a je automaticky před-vyplněno požadované pracoviště.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5577840" y="881149"/>
            <a:ext cx="3483033" cy="2302626"/>
          </a:xfrm>
          <a:prstGeom prst="wedgeRoundRectCallout">
            <a:avLst>
              <a:gd name="adj1" fmla="val -118632"/>
              <a:gd name="adj2" fmla="val 1209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729460" y="1024110"/>
            <a:ext cx="3331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Záložka „</a:t>
            </a:r>
            <a:r>
              <a:rPr lang="cs-CZ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Odeslání žádosti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 je  závěrečnou částí žádosti.</a:t>
            </a:r>
          </a:p>
          <a:p>
            <a:pPr algn="ctr">
              <a:spcAft>
                <a:spcPts val="0"/>
              </a:spcAft>
            </a:pPr>
            <a:endParaRPr lang="cs-CZ" sz="1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potřeba zaškrtnout prohlášení o seznámení se s „Výzvou“. </a:t>
            </a:r>
            <a:endParaRPr lang="cs-CZ" sz="1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cs-CZ" sz="1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zaškrtnutí se objeví ještě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„Prohlášení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že jste si vědomi právních následků, které mohou nastat </a:t>
            </a:r>
            <a:r>
              <a:rPr lang="cs-CZ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…“</a:t>
            </a:r>
            <a:endParaRPr lang="cs-CZ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259483" y="5677593"/>
            <a:ext cx="3108961" cy="374072"/>
          </a:xfrm>
          <a:prstGeom prst="wedgeRoundRectCallout">
            <a:avLst>
              <a:gd name="adj1" fmla="val -133403"/>
              <a:gd name="adj2" fmla="val 136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270567" y="5675100"/>
            <a:ext cx="3097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posledním krokem je „</a:t>
            </a:r>
            <a:r>
              <a:rPr lang="cs-CZ" sz="1400" b="1" dirty="0" smtClean="0"/>
              <a:t>Odeslání žádosti</a:t>
            </a:r>
            <a:r>
              <a:rPr lang="cs-CZ" sz="1400" dirty="0" smtClean="0"/>
              <a:t>“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1737360" y="1024110"/>
            <a:ext cx="565265" cy="184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51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>
                <a:solidFill>
                  <a:srgbClr val="FF0000"/>
                </a:solidFill>
              </a:rPr>
              <a:t>„Odeslání žádosti“: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11468" r="31423" b="58016"/>
          <a:stretch/>
        </p:blipFill>
        <p:spPr bwMode="auto">
          <a:xfrm>
            <a:off x="6760029" y="1186544"/>
            <a:ext cx="4278086" cy="2701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22924" r="26323" b="44784"/>
          <a:stretch/>
        </p:blipFill>
        <p:spPr bwMode="auto">
          <a:xfrm>
            <a:off x="743404" y="1186544"/>
            <a:ext cx="5700940" cy="2194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aoblený obdélníkový bublinový popisek 7"/>
          <p:cNvSpPr/>
          <p:nvPr/>
        </p:nvSpPr>
        <p:spPr>
          <a:xfrm>
            <a:off x="1023257" y="3887712"/>
            <a:ext cx="3483429" cy="934659"/>
          </a:xfrm>
          <a:prstGeom prst="wedgeRoundRectCallout">
            <a:avLst>
              <a:gd name="adj1" fmla="val 35443"/>
              <a:gd name="adj2" fmla="val -1371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 případě, že systém v portále nalezl chybu, nahlásí Vám, kde je třeba žádost opravit.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5246914" y="4430485"/>
            <a:ext cx="5976257" cy="2068285"/>
          </a:xfrm>
          <a:prstGeom prst="wedgeRoundRectCallout">
            <a:avLst>
              <a:gd name="adj1" fmla="val 30921"/>
              <a:gd name="adj2" fmla="val -82025"/>
              <a:gd name="adj3" fmla="val 16667"/>
            </a:avLst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ež </a:t>
            </a:r>
            <a:r>
              <a:rPr lang="cs-CZ" sz="1600" dirty="0">
                <a:solidFill>
                  <a:schemeClr val="tx1"/>
                </a:solidFill>
              </a:rPr>
              <a:t>se žádost odešle, </a:t>
            </a:r>
            <a:r>
              <a:rPr lang="cs-CZ" sz="1600" dirty="0" smtClean="0">
                <a:solidFill>
                  <a:schemeClr val="tx1"/>
                </a:solidFill>
              </a:rPr>
              <a:t>může se zobrazit </a:t>
            </a:r>
            <a:r>
              <a:rPr lang="cs-CZ" sz="1600" dirty="0">
                <a:solidFill>
                  <a:schemeClr val="tx1"/>
                </a:solidFill>
              </a:rPr>
              <a:t>upozornění s doplňujícími informacemi. Pro náš testovací příklad toto upozornění vypadá následovně. V případě: </a:t>
            </a:r>
            <a:r>
              <a:rPr lang="cs-CZ" sz="1600" dirty="0" smtClean="0">
                <a:solidFill>
                  <a:schemeClr val="tx1"/>
                </a:solidFill>
              </a:rPr>
              <a:t>že  „</a:t>
            </a:r>
            <a:r>
              <a:rPr lang="cs-CZ" sz="1600" b="1" dirty="0" smtClean="0">
                <a:solidFill>
                  <a:schemeClr val="tx1"/>
                </a:solidFill>
              </a:rPr>
              <a:t>Nepodařilo </a:t>
            </a:r>
            <a:r>
              <a:rPr lang="cs-CZ" sz="1600" b="1" dirty="0">
                <a:solidFill>
                  <a:schemeClr val="tx1"/>
                </a:solidFill>
              </a:rPr>
              <a:t>se najít kód RUIAN k adrese žadatele“ </a:t>
            </a:r>
            <a:r>
              <a:rPr lang="cs-CZ" sz="1600" dirty="0">
                <a:solidFill>
                  <a:schemeClr val="tx1"/>
                </a:solidFill>
              </a:rPr>
              <a:t>můžete bez </a:t>
            </a:r>
            <a:r>
              <a:rPr lang="cs-CZ" sz="1600" dirty="0" smtClean="0">
                <a:solidFill>
                  <a:schemeClr val="tx1"/>
                </a:solidFill>
              </a:rPr>
              <a:t>problémů odeslat </a:t>
            </a:r>
            <a:r>
              <a:rPr lang="cs-CZ" sz="1600" dirty="0">
                <a:solidFill>
                  <a:schemeClr val="tx1"/>
                </a:solidFill>
              </a:rPr>
              <a:t>žádost do </a:t>
            </a:r>
            <a:r>
              <a:rPr lang="cs-CZ" sz="1600" dirty="0" smtClean="0">
                <a:solidFill>
                  <a:schemeClr val="tx1"/>
                </a:solidFill>
              </a:rPr>
              <a:t> tlačítkem „</a:t>
            </a:r>
            <a:r>
              <a:rPr lang="cs-CZ" sz="1600" b="1" dirty="0" smtClean="0">
                <a:solidFill>
                  <a:schemeClr val="tx1"/>
                </a:solidFill>
              </a:rPr>
              <a:t>Ano, odeslat žádost</a:t>
            </a:r>
            <a:r>
              <a:rPr lang="cs-CZ" sz="1600" dirty="0" smtClean="0">
                <a:solidFill>
                  <a:schemeClr val="tx1"/>
                </a:solidFill>
              </a:rPr>
              <a:t>“.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Nenalezený Kód RUIAN není překážkou odeslání žádosti!!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/>
          <a:srcRect l="17227" t="14394" r="15927" b="38497"/>
          <a:stretch/>
        </p:blipFill>
        <p:spPr bwMode="auto">
          <a:xfrm>
            <a:off x="4327251" y="1305502"/>
            <a:ext cx="6520180" cy="258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1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rgbClr val="FF0000"/>
                </a:solidFill>
              </a:rPr>
              <a:t>Záložka: </a:t>
            </a:r>
            <a:r>
              <a:rPr lang="cs-CZ" sz="2400" b="1" u="sng" dirty="0">
                <a:solidFill>
                  <a:srgbClr val="FF0000"/>
                </a:solidFill>
              </a:rPr>
              <a:t>„Odeslání žádosti</a:t>
            </a:r>
            <a:r>
              <a:rPr lang="cs-CZ" sz="2400" b="1" u="sng" dirty="0" smtClean="0">
                <a:solidFill>
                  <a:srgbClr val="FF0000"/>
                </a:solidFill>
              </a:rPr>
              <a:t>“ – závěrečná stránka:</a:t>
            </a:r>
            <a:endParaRPr lang="cs-CZ" sz="240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B63150DC-E4D2-4458-A700-EB7C6DC4DE4A}"/>
              </a:ext>
            </a:extLst>
          </p:cNvPr>
          <p:cNvSpPr/>
          <p:nvPr/>
        </p:nvSpPr>
        <p:spPr>
          <a:xfrm>
            <a:off x="566057" y="1521624"/>
            <a:ext cx="3254828" cy="2917371"/>
          </a:xfrm>
          <a:prstGeom prst="wedgeEllipseCallout">
            <a:avLst>
              <a:gd name="adj1" fmla="val 70224"/>
              <a:gd name="adj2" fmla="val -477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Pokud ve formuláři nebyla </a:t>
            </a:r>
            <a:r>
              <a:rPr lang="cs-CZ" dirty="0" smtClean="0">
                <a:solidFill>
                  <a:schemeClr val="tx1"/>
                </a:solidFill>
              </a:rPr>
              <a:t>nalezena chyba, portál potvrdí úspěšné </a:t>
            </a:r>
            <a:r>
              <a:rPr lang="cs-CZ" dirty="0">
                <a:solidFill>
                  <a:schemeClr val="tx1"/>
                </a:solidFill>
              </a:rPr>
              <a:t>zaevidování žádosti, zobrazí se </a:t>
            </a:r>
            <a:r>
              <a:rPr lang="cs-CZ" dirty="0" smtClean="0">
                <a:solidFill>
                  <a:schemeClr val="tx1"/>
                </a:solidFill>
              </a:rPr>
              <a:t>identifikační číslo žádosti </a:t>
            </a:r>
            <a:r>
              <a:rPr lang="cs-CZ" dirty="0">
                <a:solidFill>
                  <a:schemeClr val="tx1"/>
                </a:solidFill>
              </a:rPr>
              <a:t>a datum a čas odeslání. 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3820884" y="5141864"/>
            <a:ext cx="7532915" cy="1153295"/>
          </a:xfrm>
          <a:prstGeom prst="wedgeRoundRectCallout">
            <a:avLst>
              <a:gd name="adj1" fmla="val -11337"/>
              <a:gd name="adj2" fmla="val -168331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Nyní je </a:t>
            </a:r>
            <a:r>
              <a:rPr lang="cs-CZ" sz="1400" dirty="0" smtClean="0">
                <a:solidFill>
                  <a:srgbClr val="FF0000"/>
                </a:solidFill>
              </a:rPr>
              <a:t>třeba „</a:t>
            </a:r>
            <a:r>
              <a:rPr lang="cs-CZ" sz="1400" b="1" dirty="0" smtClean="0">
                <a:solidFill>
                  <a:srgbClr val="FF0000"/>
                </a:solidFill>
              </a:rPr>
              <a:t>Vygenerovat </a:t>
            </a:r>
            <a:r>
              <a:rPr lang="cs-CZ" sz="1400" b="1" dirty="0">
                <a:solidFill>
                  <a:srgbClr val="FF0000"/>
                </a:solidFill>
              </a:rPr>
              <a:t>PDF </a:t>
            </a:r>
            <a:r>
              <a:rPr lang="cs-CZ" sz="1400" b="1" dirty="0" smtClean="0">
                <a:solidFill>
                  <a:srgbClr val="FF0000"/>
                </a:solidFill>
              </a:rPr>
              <a:t>soubor žádosti ke stažení</a:t>
            </a:r>
            <a:r>
              <a:rPr lang="cs-CZ" sz="1400" dirty="0" smtClean="0">
                <a:solidFill>
                  <a:srgbClr val="FF0000"/>
                </a:solidFill>
              </a:rPr>
              <a:t>“, podepsat elektronicky </a:t>
            </a:r>
            <a:r>
              <a:rPr lang="cs-CZ" sz="1400" dirty="0">
                <a:solidFill>
                  <a:srgbClr val="FF0000"/>
                </a:solidFill>
              </a:rPr>
              <a:t>(popř. fyzicky) statutárním </a:t>
            </a:r>
            <a:r>
              <a:rPr lang="cs-CZ" sz="1400" dirty="0" smtClean="0">
                <a:solidFill>
                  <a:srgbClr val="FF0000"/>
                </a:solidFill>
              </a:rPr>
              <a:t>zástupcem a </a:t>
            </a:r>
            <a:r>
              <a:rPr lang="cs-CZ" sz="1400" b="1" dirty="0">
                <a:solidFill>
                  <a:srgbClr val="FF0000"/>
                </a:solidFill>
              </a:rPr>
              <a:t>zaslat do </a:t>
            </a:r>
            <a:r>
              <a:rPr lang="cs-CZ" sz="1400" b="1" dirty="0" smtClean="0">
                <a:solidFill>
                  <a:srgbClr val="FF0000"/>
                </a:solidFill>
              </a:rPr>
              <a:t>13. května 2021 schránkou </a:t>
            </a:r>
            <a:r>
              <a:rPr lang="cs-CZ" sz="1400" b="1" dirty="0">
                <a:solidFill>
                  <a:srgbClr val="FF0000"/>
                </a:solidFill>
              </a:rPr>
              <a:t>na příslušný HZS </a:t>
            </a:r>
            <a:r>
              <a:rPr lang="cs-CZ" sz="1400" b="1" dirty="0" smtClean="0">
                <a:solidFill>
                  <a:srgbClr val="FF0000"/>
                </a:solidFill>
              </a:rPr>
              <a:t>kraje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již bez příloh.</a:t>
            </a:r>
            <a:endParaRPr lang="cs-CZ" sz="1400" dirty="0">
              <a:solidFill>
                <a:srgbClr val="FF0000"/>
              </a:solidFill>
            </a:endParaRPr>
          </a:p>
          <a:p>
            <a:pPr algn="ctr"/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rgbClr val="FF0000"/>
                </a:solidFill>
              </a:rPr>
              <a:t>V případě, že žádost nebude </a:t>
            </a:r>
            <a:r>
              <a:rPr lang="cs-CZ" sz="1400" dirty="0">
                <a:solidFill>
                  <a:srgbClr val="FF0000"/>
                </a:solidFill>
              </a:rPr>
              <a:t>řádně </a:t>
            </a:r>
            <a:r>
              <a:rPr lang="cs-CZ" sz="1400" dirty="0" smtClean="0">
                <a:solidFill>
                  <a:srgbClr val="FF0000"/>
                </a:solidFill>
              </a:rPr>
              <a:t>doručena datovou schránkou, bude na ní </a:t>
            </a:r>
            <a:r>
              <a:rPr lang="cs-CZ" sz="1400" dirty="0">
                <a:solidFill>
                  <a:srgbClr val="FF0000"/>
                </a:solidFill>
              </a:rPr>
              <a:t>nahlíženo jako na nepodanou</a:t>
            </a:r>
            <a:r>
              <a:rPr lang="cs-CZ" sz="1400" dirty="0" smtClean="0">
                <a:solidFill>
                  <a:srgbClr val="FF0000"/>
                </a:solidFill>
              </a:rPr>
              <a:t>!!!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2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/>
          <a:srcRect l="736" t="49721" r="47881" b="13115"/>
          <a:stretch/>
        </p:blipFill>
        <p:spPr bwMode="auto">
          <a:xfrm>
            <a:off x="959224" y="1314651"/>
            <a:ext cx="7145685" cy="3041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Potvrzení zaevidování žádosti v portálu – email:</a:t>
            </a:r>
            <a:endParaRPr lang="cs-CZ" sz="2400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122715" y="4855029"/>
            <a:ext cx="6890657" cy="1180011"/>
          </a:xfrm>
          <a:prstGeom prst="wedgeRoundRectCallout">
            <a:avLst>
              <a:gd name="adj1" fmla="val -24790"/>
              <a:gd name="adj2" fmla="val -1091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Na závěr Vám do emailu, který jste vyplnili v záložce „Identifikace žadatele“ přijde potvrzení informace o zaevidování žádosti do portálu a ještě jednou Vám budou připomenuty informace o zaslání žádosti na příslušný HZS kraje. 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271"/>
          </a:xfrm>
        </p:spPr>
        <p:txBody>
          <a:bodyPr>
            <a:normAutofit fontScale="9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Jak postupovat při </a:t>
            </a:r>
            <a:r>
              <a:rPr lang="cs-CZ" sz="2400" b="1" dirty="0" smtClean="0">
                <a:solidFill>
                  <a:srgbClr val="FF0000"/>
                </a:solidFill>
              </a:rPr>
              <a:t>odeslání </a:t>
            </a:r>
            <a:r>
              <a:rPr lang="cs-CZ" sz="2400" b="1" dirty="0">
                <a:solidFill>
                  <a:srgbClr val="FF0000"/>
                </a:solidFill>
              </a:rPr>
              <a:t>žádosti: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54276"/>
              </p:ext>
            </p:extLst>
          </p:nvPr>
        </p:nvGraphicFramePr>
        <p:xfrm>
          <a:off x="838200" y="723901"/>
          <a:ext cx="10515600" cy="550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3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Základní informace před vyplněním žádosti na portálu: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917" y="1058280"/>
            <a:ext cx="10886902" cy="5300560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cs-CZ" sz="2400" b="1" u="sng" dirty="0" smtClean="0"/>
              <a:t>Oprávněný žadatel (čl.3 „Výzvy“):</a:t>
            </a:r>
            <a:endParaRPr lang="cs-CZ" sz="2400" dirty="0" smtClean="0"/>
          </a:p>
          <a:p>
            <a:r>
              <a:rPr lang="cs-CZ" sz="2000" dirty="0"/>
              <a:t>Žadatelem o dotaci v rámci této výzvy může být pouze obec, která splňuje následující podmínky: </a:t>
            </a:r>
            <a:endParaRPr lang="cs-CZ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zřizuje </a:t>
            </a:r>
            <a:r>
              <a:rPr lang="cs-CZ" sz="2000" dirty="0"/>
              <a:t>jednotku sboru dobrovolných hasičů (dále jen „SDH“) obce, která je v rámci plošného pokrytí území kraje jednotkami požární ochrany zařazena v kategorii JPO II, </a:t>
            </a:r>
            <a:r>
              <a:rPr lang="cs-CZ" sz="2000" dirty="0" smtClean="0"/>
              <a:t>JPO </a:t>
            </a:r>
            <a:r>
              <a:rPr lang="cs-CZ" sz="2000" dirty="0"/>
              <a:t>III nebo JPO V, </a:t>
            </a:r>
          </a:p>
          <a:p>
            <a:pPr marL="457200" lvl="0" indent="-457200" fontAlgn="base">
              <a:buFont typeface="+mj-lt"/>
              <a:buAutoNum type="alphaLcParenR"/>
            </a:pPr>
            <a:r>
              <a:rPr lang="cs-CZ" sz="2000" dirty="0"/>
              <a:t>dosud neobdržela dotaci na výstavbu nebo rekonstrukci požární zbrojnice z rozpočtu </a:t>
            </a:r>
            <a:r>
              <a:rPr lang="cs-CZ" sz="2000" dirty="0" smtClean="0"/>
              <a:t>Ministerstva </a:t>
            </a:r>
            <a:r>
              <a:rPr lang="cs-CZ" sz="2000" dirty="0"/>
              <a:t>vnitra, </a:t>
            </a:r>
          </a:p>
          <a:p>
            <a:pPr marL="457200" lvl="0" indent="-457200" fontAlgn="base">
              <a:buFont typeface="+mj-lt"/>
              <a:buAutoNum type="alphaLcParenR"/>
            </a:pPr>
            <a:r>
              <a:rPr lang="cs-CZ" sz="2000" dirty="0"/>
              <a:t>budova rekonstruované požární zbrojnice je v majetku obce zřizující jednotku SDH obce, </a:t>
            </a:r>
          </a:p>
          <a:p>
            <a:pPr marL="457200" lvl="0" indent="-457200" fontAlgn="base">
              <a:buFont typeface="+mj-lt"/>
              <a:buAutoNum type="alphaLcParenR"/>
            </a:pPr>
            <a:r>
              <a:rPr lang="cs-CZ" sz="2000" dirty="0"/>
              <a:t>pozemky pro výstavbu požární zbrojnice jsou v majetku obce, nebo je smluvně upraven závazek tak, aby po dokončení stavby, byly dotčené pozemky převedeny na stavebníka, a to kupní smlouvou, která bude uzavřena do 30 dní po nabytí právní moci kolaudačního rozhodnutí, </a:t>
            </a:r>
            <a:endParaRPr lang="cs-CZ" sz="2000" dirty="0" smtClean="0"/>
          </a:p>
          <a:p>
            <a:pPr marL="457200" lvl="0" indent="-457200" fontAlgn="base">
              <a:buFont typeface="+mj-lt"/>
              <a:buAutoNum type="alphaLcParenR"/>
            </a:pPr>
            <a:r>
              <a:rPr lang="cs-CZ" sz="2000" dirty="0" smtClean="0"/>
              <a:t>na </a:t>
            </a:r>
            <a:r>
              <a:rPr lang="cs-CZ" sz="2000" dirty="0"/>
              <a:t>stavbě ani na pozemku nevázne zástavní právo a věcné břemeno neomezuje činnost jednotky SDH obce.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750917" y="872836"/>
            <a:ext cx="10712334" cy="116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2679"/>
            <a:ext cx="10515600" cy="92591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informace před vyplněním žádosti na portálu: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47156"/>
            <a:ext cx="10515600" cy="50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Oblast podpory a limit poskytované </a:t>
            </a:r>
            <a:r>
              <a:rPr lang="cs-CZ" sz="2400" b="1" u="sng" dirty="0" smtClean="0"/>
              <a:t>dotace (čl. 4 „Výzvy“):</a:t>
            </a:r>
          </a:p>
          <a:p>
            <a:pPr marL="0" lvl="0" indent="0">
              <a:buNone/>
            </a:pPr>
            <a:endParaRPr lang="cs-CZ" sz="1600" dirty="0" smtClean="0"/>
          </a:p>
          <a:p>
            <a:pPr lvl="0" fontAlgn="base"/>
            <a:r>
              <a:rPr lang="cs-CZ" sz="2400" dirty="0"/>
              <a:t>Dotace se poskytuje na rekonstrukci anebo výstavbu nové požární zbrojnice (dále jen „stavba“).  </a:t>
            </a:r>
          </a:p>
          <a:p>
            <a:pPr marL="0" lvl="0" indent="0" fontAlgn="base">
              <a:buNone/>
            </a:pPr>
            <a:r>
              <a:rPr lang="cs-CZ" sz="2400" dirty="0" smtClean="0"/>
              <a:t>   </a:t>
            </a:r>
            <a:r>
              <a:rPr lang="cs-CZ" sz="2400" u="sng" dirty="0" smtClean="0"/>
              <a:t>Dotace </a:t>
            </a:r>
            <a:r>
              <a:rPr lang="cs-CZ" sz="2400" u="sng" dirty="0"/>
              <a:t>může dosáhnout až 50 % uznatelných nákladů akce</a:t>
            </a:r>
            <a:r>
              <a:rPr lang="cs-CZ" sz="2400" dirty="0"/>
              <a:t>,  </a:t>
            </a:r>
          </a:p>
          <a:p>
            <a:pPr marL="0" indent="0">
              <a:buNone/>
            </a:pPr>
            <a:r>
              <a:rPr lang="cs-CZ" sz="2400" dirty="0" smtClean="0"/>
              <a:t>   - </a:t>
            </a:r>
            <a:r>
              <a:rPr lang="cs-CZ" sz="2400" dirty="0"/>
              <a:t>minimálně však</a:t>
            </a:r>
            <a:r>
              <a:rPr lang="cs-CZ" sz="2400" b="1" dirty="0"/>
              <a:t>     450 000,- Kč</a:t>
            </a:r>
            <a:r>
              <a:rPr lang="cs-CZ" sz="2400" dirty="0"/>
              <a:t>,  </a:t>
            </a:r>
          </a:p>
          <a:p>
            <a:pPr marL="0" indent="0">
              <a:buNone/>
            </a:pPr>
            <a:r>
              <a:rPr lang="cs-CZ" sz="2400" dirty="0" smtClean="0"/>
              <a:t>   - </a:t>
            </a:r>
            <a:r>
              <a:rPr lang="cs-CZ" sz="2400" dirty="0"/>
              <a:t>maximálně však  </a:t>
            </a:r>
            <a:r>
              <a:rPr lang="cs-CZ" sz="2400" b="1" dirty="0"/>
              <a:t>4 500 000,- Kč. 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Další specifikace oblasti podpory uvedena v čl. 4 „Výzvy“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38200" y="947651"/>
            <a:ext cx="10712334" cy="116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55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Úvodní stránka portálu: https://isprofin.mfcr.cz/rispf 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69" t="7328" r="5170" b="23125"/>
          <a:stretch/>
        </p:blipFill>
        <p:spPr>
          <a:xfrm>
            <a:off x="174173" y="1004887"/>
            <a:ext cx="9013371" cy="5531383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8937172" y="4332513"/>
            <a:ext cx="2645228" cy="1807029"/>
          </a:xfrm>
          <a:prstGeom prst="wedgeEllipseCallout">
            <a:avLst>
              <a:gd name="adj1" fmla="val -84252"/>
              <a:gd name="adj2" fmla="val -2112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 případě, jste ještě nikdy nežádali o dotaci prostřednictvím tohoto portálu, je nutné se „zaregistrovat“</a:t>
            </a:r>
            <a:endParaRPr lang="cs-CZ" sz="1400" dirty="0"/>
          </a:p>
        </p:txBody>
      </p:sp>
      <p:sp>
        <p:nvSpPr>
          <p:cNvPr id="7" name="Oválný bublinový popisek 6"/>
          <p:cNvSpPr/>
          <p:nvPr/>
        </p:nvSpPr>
        <p:spPr>
          <a:xfrm>
            <a:off x="9078686" y="1393373"/>
            <a:ext cx="2862944" cy="2057399"/>
          </a:xfrm>
          <a:prstGeom prst="wedgeEllipseCallout">
            <a:avLst>
              <a:gd name="adj1" fmla="val -49633"/>
              <a:gd name="adj2" fmla="val -53584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V případě, že jste někdy žádali o dotaci prostřednictvím tohoto portálu např. na investiční dotace (CAS, DA atd.) máte již hotovou registraci, proto se nyní jen „</a:t>
            </a:r>
            <a:r>
              <a:rPr lang="cs-CZ" sz="1400" dirty="0" err="1" smtClean="0">
                <a:solidFill>
                  <a:schemeClr val="tx1"/>
                </a:solidFill>
              </a:rPr>
              <a:t>přihlašte</a:t>
            </a:r>
            <a:r>
              <a:rPr lang="cs-CZ" sz="1400" dirty="0" smtClean="0">
                <a:solidFill>
                  <a:schemeClr val="tx1"/>
                </a:solidFill>
              </a:rPr>
              <a:t>“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74173" y="832379"/>
            <a:ext cx="10712334" cy="1163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96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Registrace: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C0EA3E-A025-4627-B87B-AFBBAA343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149091"/>
            <a:ext cx="7126823" cy="5273480"/>
          </a:xfrm>
          <a:prstGeom prst="rect">
            <a:avLst/>
          </a:prstGeom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B63150DC-E4D2-4458-A700-EB7C6DC4DE4A}"/>
              </a:ext>
            </a:extLst>
          </p:cNvPr>
          <p:cNvSpPr/>
          <p:nvPr/>
        </p:nvSpPr>
        <p:spPr>
          <a:xfrm>
            <a:off x="6942802" y="695720"/>
            <a:ext cx="4704912" cy="5726851"/>
          </a:xfrm>
          <a:prstGeom prst="wedgeEllipseCallout">
            <a:avLst>
              <a:gd name="adj1" fmla="val -67121"/>
              <a:gd name="adj2" fmla="val 60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Vyplňte všechny povinná pole označená „!“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zadanou emailovou adresu bude po doplnění </a:t>
            </a:r>
            <a:r>
              <a:rPr lang="cs-CZ" dirty="0" smtClean="0">
                <a:solidFill>
                  <a:schemeClr val="tx1"/>
                </a:solidFill>
              </a:rPr>
              <a:t>povinných </a:t>
            </a:r>
            <a:r>
              <a:rPr lang="cs-CZ" dirty="0">
                <a:solidFill>
                  <a:schemeClr val="tx1"/>
                </a:solidFill>
              </a:rPr>
              <a:t>polí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a zmačknutí tlačítka „Registrovat“ zaslán e-mail, ve kterém budete požádáni o aktivaci vámi zadané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e-mailové adresy.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NUTNO </a:t>
            </a:r>
            <a:r>
              <a:rPr lang="cs-CZ" dirty="0" smtClean="0">
                <a:solidFill>
                  <a:srgbClr val="FF0000"/>
                </a:solidFill>
              </a:rPr>
              <a:t>AKTIVOVAT do 24 hodin!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Pokud </a:t>
            </a:r>
            <a:r>
              <a:rPr lang="cs-CZ" dirty="0" smtClean="0">
                <a:solidFill>
                  <a:schemeClr val="tx1"/>
                </a:solidFill>
              </a:rPr>
              <a:t>jste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už v </a:t>
            </a:r>
            <a:r>
              <a:rPr lang="cs-CZ" dirty="0">
                <a:solidFill>
                  <a:schemeClr val="tx1"/>
                </a:solidFill>
              </a:rPr>
              <a:t>minulosti </a:t>
            </a:r>
            <a:r>
              <a:rPr lang="cs-CZ" dirty="0" smtClean="0">
                <a:solidFill>
                  <a:schemeClr val="tx1"/>
                </a:solidFill>
              </a:rPr>
              <a:t>registrovali na zadanou emailovou adresu, </a:t>
            </a:r>
            <a:r>
              <a:rPr lang="cs-CZ" dirty="0">
                <a:solidFill>
                  <a:schemeClr val="tx1"/>
                </a:solidFill>
              </a:rPr>
              <a:t>budete na toto systémem upozorněni. Pokud již neznáte své heslo, lze jej resetovat v kartě „Přihlásit“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(viz dále). </a:t>
            </a:r>
          </a:p>
        </p:txBody>
      </p:sp>
    </p:spTree>
    <p:extLst>
      <p:ext uri="{BB962C8B-B14F-4D97-AF65-F5344CB8AC3E}">
        <p14:creationId xmlns:p14="http://schemas.microsoft.com/office/powerpoint/2010/main" val="39240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18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Přihlášení: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1" t="7578" r="4969" b="73159"/>
          <a:stretch/>
        </p:blipFill>
        <p:spPr>
          <a:xfrm>
            <a:off x="1142999" y="1458684"/>
            <a:ext cx="6665032" cy="1143001"/>
          </a:xfrm>
          <a:prstGeom prst="rect">
            <a:avLst/>
          </a:prstGeom>
        </p:spPr>
      </p:pic>
      <p:pic>
        <p:nvPicPr>
          <p:cNvPr id="13" name="Zástupný symbol pro obsah 3"/>
          <p:cNvPicPr>
            <a:picLocks noChangeAspect="1"/>
          </p:cNvPicPr>
          <p:nvPr/>
        </p:nvPicPr>
        <p:blipFill rotWithShape="1">
          <a:blip r:embed="rId3"/>
          <a:srcRect l="33189" t="9579" r="34712" b="55810"/>
          <a:stretch/>
        </p:blipFill>
        <p:spPr>
          <a:xfrm>
            <a:off x="2144486" y="2784248"/>
            <a:ext cx="3864428" cy="3333524"/>
          </a:xfrm>
          <a:prstGeom prst="rect">
            <a:avLst/>
          </a:prstGeom>
        </p:spPr>
      </p:pic>
      <p:sp>
        <p:nvSpPr>
          <p:cNvPr id="14" name="Oválný bublinový popisek 13"/>
          <p:cNvSpPr/>
          <p:nvPr/>
        </p:nvSpPr>
        <p:spPr>
          <a:xfrm>
            <a:off x="8297889" y="1342346"/>
            <a:ext cx="2032655" cy="1093560"/>
          </a:xfrm>
          <a:prstGeom prst="wedgeEllipseCallout">
            <a:avLst>
              <a:gd name="adj1" fmla="val -77065"/>
              <a:gd name="adj2" fmla="val -24103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Zde se </a:t>
            </a:r>
            <a:r>
              <a:rPr lang="cs-CZ" sz="1600" dirty="0" err="1" smtClean="0">
                <a:solidFill>
                  <a:schemeClr val="tx1"/>
                </a:solidFill>
              </a:rPr>
              <a:t>přihlašte</a:t>
            </a:r>
            <a:r>
              <a:rPr lang="cs-CZ" sz="1600" dirty="0" smtClean="0">
                <a:solidFill>
                  <a:schemeClr val="tx1"/>
                </a:solidFill>
              </a:rPr>
              <a:t> do portálu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Oválný bublinový popisek 14"/>
          <p:cNvSpPr/>
          <p:nvPr/>
        </p:nvSpPr>
        <p:spPr>
          <a:xfrm>
            <a:off x="7500257" y="3242694"/>
            <a:ext cx="1905000" cy="1208316"/>
          </a:xfrm>
          <a:prstGeom prst="wedgeEllipseCallout">
            <a:avLst>
              <a:gd name="adj1" fmla="val -161542"/>
              <a:gd name="adj2" fmla="val 3525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Zadejte email a heslo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Oválný bublinový popisek 15"/>
          <p:cNvSpPr/>
          <p:nvPr/>
        </p:nvSpPr>
        <p:spPr>
          <a:xfrm>
            <a:off x="7304313" y="4648200"/>
            <a:ext cx="3026231" cy="1385534"/>
          </a:xfrm>
          <a:prstGeom prst="wedgeEllipseCallout">
            <a:avLst>
              <a:gd name="adj1" fmla="val -98743"/>
              <a:gd name="adj2" fmla="val 3179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 případě, že si nemůžete vzpomenout na heslo, zadejte „Zapomenuté heslo“. 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757057" y="5529943"/>
            <a:ext cx="990600" cy="5037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7206343" y="1458684"/>
            <a:ext cx="601688" cy="326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F25CB-3E18-4C26-AFD0-76B45767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Vytvoření nové </a:t>
            </a:r>
            <a:r>
              <a:rPr lang="cs-CZ" sz="3600" b="1" dirty="0" smtClean="0">
                <a:solidFill>
                  <a:srgbClr val="FF0000"/>
                </a:solidFill>
              </a:rPr>
              <a:t>žádosti: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4943" t="17940" r="5592" b="7110"/>
          <a:stretch/>
        </p:blipFill>
        <p:spPr bwMode="auto">
          <a:xfrm>
            <a:off x="528637" y="1012372"/>
            <a:ext cx="8136391" cy="5388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ový bublinový popisek 4"/>
          <p:cNvSpPr/>
          <p:nvPr/>
        </p:nvSpPr>
        <p:spPr>
          <a:xfrm>
            <a:off x="9220198" y="449263"/>
            <a:ext cx="2416631" cy="1967365"/>
          </a:xfrm>
          <a:prstGeom prst="wedgeRoundRectCallout">
            <a:avLst>
              <a:gd name="adj1" fmla="val -74198"/>
              <a:gd name="adj2" fmla="val -8374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přihlášení se dostanete na úvodní stránku, kde je dostupné tlačítko „</a:t>
            </a:r>
            <a:r>
              <a:rPr lang="cs-CZ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Vytvořit novou žádost</a:t>
            </a:r>
            <a:r>
              <a:rPr lang="cs-CZ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“, popř. je zde seznam žádostí, které jste již vytvořili dříve</a:t>
            </a:r>
            <a:endParaRPr lang="cs-CZ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8969828" y="3102428"/>
            <a:ext cx="2841171" cy="3374571"/>
          </a:xfrm>
          <a:prstGeom prst="wedgeRoundRectCallout">
            <a:avLst>
              <a:gd name="adj1" fmla="val -69076"/>
              <a:gd name="adj2" fmla="val -810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 případě zjištění chyby, kterou si žadatel uvědomí </a:t>
            </a:r>
            <a:r>
              <a:rPr lang="cs-CZ" sz="1600" b="1" u="sng" dirty="0">
                <a:solidFill>
                  <a:schemeClr val="tx1"/>
                </a:solidFill>
              </a:rPr>
              <a:t>před </a:t>
            </a:r>
            <a:r>
              <a:rPr lang="cs-CZ" sz="1600" b="1" u="sng" dirty="0" smtClean="0">
                <a:solidFill>
                  <a:schemeClr val="tx1"/>
                </a:solidFill>
              </a:rPr>
              <a:t>uzavřením portálu a vypršením </a:t>
            </a:r>
            <a:r>
              <a:rPr lang="cs-CZ" sz="1600" b="1" u="sng" dirty="0">
                <a:solidFill>
                  <a:schemeClr val="tx1"/>
                </a:solidFill>
              </a:rPr>
              <a:t>lhůty pro zaslání žádosti, je možné ji zde </a:t>
            </a:r>
            <a:r>
              <a:rPr lang="cs-CZ" sz="1600" b="1" u="sng" dirty="0" smtClean="0">
                <a:solidFill>
                  <a:schemeClr val="tx1"/>
                </a:solidFill>
              </a:rPr>
              <a:t>„Zrušit</a:t>
            </a:r>
            <a:r>
              <a:rPr lang="cs-CZ" sz="1600" b="1" dirty="0" smtClean="0">
                <a:solidFill>
                  <a:schemeClr val="tx1"/>
                </a:solidFill>
              </a:rPr>
              <a:t>“ </a:t>
            </a:r>
            <a:r>
              <a:rPr lang="cs-CZ" sz="1600" i="1" dirty="0">
                <a:solidFill>
                  <a:schemeClr val="tx1"/>
                </a:solidFill>
              </a:rPr>
              <a:t>(a vytvořit žádost novou</a:t>
            </a:r>
            <a:r>
              <a:rPr lang="cs-CZ" sz="1600" i="1" dirty="0" smtClean="0">
                <a:solidFill>
                  <a:schemeClr val="tx1"/>
                </a:solidFill>
              </a:rPr>
              <a:t>). </a:t>
            </a:r>
            <a:r>
              <a:rPr lang="cs-CZ" sz="1600" dirty="0" smtClean="0">
                <a:solidFill>
                  <a:schemeClr val="tx1"/>
                </a:solidFill>
              </a:rPr>
              <a:t>Toto platí jen v případě, že žadatel ještě nezaslal žádost DS na příslušný HZS kraje a </a:t>
            </a:r>
            <a:r>
              <a:rPr lang="cs-CZ" sz="1600" dirty="0">
                <a:solidFill>
                  <a:schemeClr val="tx1"/>
                </a:solidFill>
              </a:rPr>
              <a:t>pouze do doby, </a:t>
            </a:r>
            <a:r>
              <a:rPr lang="cs-CZ" sz="1600" dirty="0" smtClean="0">
                <a:solidFill>
                  <a:schemeClr val="tx1"/>
                </a:solidFill>
              </a:rPr>
              <a:t>kdy „Administrátor žádosti“ zůstane „neuveden“.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42257" y="5061857"/>
            <a:ext cx="1284515" cy="413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>
            <a:stCxn id="9" idx="6"/>
          </p:cNvCxnSpPr>
          <p:nvPr/>
        </p:nvCxnSpPr>
        <p:spPr>
          <a:xfrm>
            <a:off x="1926772" y="5268686"/>
            <a:ext cx="7630885" cy="854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5633</TotalTime>
  <Words>2247</Words>
  <Application>Microsoft Office PowerPoint</Application>
  <PresentationFormat>Širokoúhlá obrazovka</PresentationFormat>
  <Paragraphs>169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Motiv Office</vt:lpstr>
      <vt:lpstr>INVESTIČNÍ DOTACE  pro rok 2022</vt:lpstr>
      <vt:lpstr>Úvod:</vt:lpstr>
      <vt:lpstr>Jak postupovat při odeslání žádosti:</vt:lpstr>
      <vt:lpstr>Základní informace před vyplněním žádosti na portálu:</vt:lpstr>
      <vt:lpstr>Základní informace před vyplněním žádosti na portálu:</vt:lpstr>
      <vt:lpstr>Úvodní stránka portálu: https://isprofin.mfcr.cz/rispf </vt:lpstr>
      <vt:lpstr>Registrace:</vt:lpstr>
      <vt:lpstr>Přihlášení:</vt:lpstr>
      <vt:lpstr>Vytvoření nové žádosti:</vt:lpstr>
      <vt:lpstr>Volba poskytovatele a typu výzvy:</vt:lpstr>
      <vt:lpstr>Záložky žádosti v portálu/ Identifikace žadatele:</vt:lpstr>
      <vt:lpstr>Záložka: „Identifikace žadatele/akce“ – identifikace žadatele, zástupce, kontaktní osoba</vt:lpstr>
      <vt:lpstr>Záložka: „Identifikace žadatele/akce“ – bankovní spojení, adresa sídla žadatele</vt:lpstr>
      <vt:lpstr> Záložka: „Identifikace žadatele/akce“ – Identifikace nemovitosti, která je předmětem žádosti   </vt:lpstr>
      <vt:lpstr>Záložka: „Oblasti podpory“ </vt:lpstr>
      <vt:lpstr>Záložka: „Přílohy“ 1,2 – specifikace viz čl. 5 bod 2) písm. a),b) „Výzvy“</vt:lpstr>
      <vt:lpstr>Záložka: „Přílohy“ 3,4,5,6,7-specifikace viz čl. 5 bod 2) písm. c), d), e), f), g) „Výzvy“</vt:lpstr>
      <vt:lpstr>Záložka: „Přehled výdajů“</vt:lpstr>
      <vt:lpstr>Záložka: „Hodnocení“:</vt:lpstr>
      <vt:lpstr>Záložka: „Výše dotace“:</vt:lpstr>
      <vt:lpstr>Záložka: „Odeslání žádosti“:</vt:lpstr>
      <vt:lpstr>Záložka: „Odeslání žádosti“:</vt:lpstr>
      <vt:lpstr>Záložka: „Odeslání žádosti“ – závěrečná stránka:</vt:lpstr>
      <vt:lpstr>Potvrzení zaevidování žádosti v portálu – email: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NEINVESTIČNÍ DOTACE</dc:title>
  <dc:creator>Velitel družstva VD</dc:creator>
  <cp:lastModifiedBy>grhzs</cp:lastModifiedBy>
  <cp:revision>265</cp:revision>
  <cp:lastPrinted>2020-01-15T09:42:36Z</cp:lastPrinted>
  <dcterms:created xsi:type="dcterms:W3CDTF">2019-07-10T11:39:20Z</dcterms:created>
  <dcterms:modified xsi:type="dcterms:W3CDTF">2021-03-31T07:50:57Z</dcterms:modified>
</cp:coreProperties>
</file>