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39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64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65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notesSlides/notesSlide66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67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68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69.xml" ContentType="application/vnd.openxmlformats-officedocument.presentationml.notesSl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notesSlides/notesSlide70.xml" ContentType="application/vnd.openxmlformats-officedocument.presentationml.notesSl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notesSlides/notesSlide71.xml" ContentType="application/vnd.openxmlformats-officedocument.presentationml.notesSl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drawings/drawing1.xml" ContentType="application/vnd.openxmlformats-officedocument.drawingml.chartshapes+xml"/>
  <Override PartName="/ppt/notesSlides/notesSlide72.xml" ContentType="application/vnd.openxmlformats-officedocument.presentationml.notesSl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notesSlides/notesSlide73.xml" ContentType="application/vnd.openxmlformats-officedocument.presentationml.notesSl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notesSlides/notesSlide74.xml" ContentType="application/vnd.openxmlformats-officedocument.presentationml.notesSlide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notesSlides/notesSlide75.xml" ContentType="application/vnd.openxmlformats-officedocument.presentationml.notesSlide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notesSlides/notesSlide76.xml" ContentType="application/vnd.openxmlformats-officedocument.presentationml.notesSlide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notesSlides/notesSlide77.xml" ContentType="application/vnd.openxmlformats-officedocument.presentationml.notesSlide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notesSlides/notesSlide78.xml" ContentType="application/vnd.openxmlformats-officedocument.presentationml.notesSlide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notesSlides/notesSlide81.xml" ContentType="application/vnd.openxmlformats-officedocument.presentationml.notesSlide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handoutMasterIdLst>
    <p:handoutMasterId r:id="rId85"/>
  </p:handoutMasterIdLst>
  <p:sldIdLst>
    <p:sldId id="256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14" r:id="rId24"/>
    <p:sldId id="415" r:id="rId25"/>
    <p:sldId id="409" r:id="rId26"/>
    <p:sldId id="410" r:id="rId27"/>
    <p:sldId id="411" r:id="rId28"/>
    <p:sldId id="412" r:id="rId29"/>
    <p:sldId id="413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436" r:id="rId51"/>
    <p:sldId id="437" r:id="rId52"/>
    <p:sldId id="438" r:id="rId53"/>
    <p:sldId id="439" r:id="rId54"/>
    <p:sldId id="440" r:id="rId55"/>
    <p:sldId id="441" r:id="rId56"/>
    <p:sldId id="442" r:id="rId57"/>
    <p:sldId id="258" r:id="rId58"/>
    <p:sldId id="270" r:id="rId59"/>
    <p:sldId id="273" r:id="rId60"/>
    <p:sldId id="259" r:id="rId61"/>
    <p:sldId id="272" r:id="rId62"/>
    <p:sldId id="306" r:id="rId63"/>
    <p:sldId id="307" r:id="rId64"/>
    <p:sldId id="308" r:id="rId65"/>
    <p:sldId id="311" r:id="rId66"/>
    <p:sldId id="310" r:id="rId67"/>
    <p:sldId id="309" r:id="rId68"/>
    <p:sldId id="314" r:id="rId69"/>
    <p:sldId id="313" r:id="rId70"/>
    <p:sldId id="317" r:id="rId71"/>
    <p:sldId id="316" r:id="rId72"/>
    <p:sldId id="315" r:id="rId73"/>
    <p:sldId id="312" r:id="rId74"/>
    <p:sldId id="321" r:id="rId75"/>
    <p:sldId id="320" r:id="rId76"/>
    <p:sldId id="319" r:id="rId77"/>
    <p:sldId id="318" r:id="rId78"/>
    <p:sldId id="325" r:id="rId79"/>
    <p:sldId id="324" r:id="rId80"/>
    <p:sldId id="323" r:id="rId81"/>
    <p:sldId id="322" r:id="rId82"/>
    <p:sldId id="268" r:id="rId8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kone&#269;n&#233;%20rozbory\podklady%20od%20personalist&#367;.xlsx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kone&#269;n&#233;%20rozbory\podklady%20od%20personalist&#367;.xlsx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kone&#269;n&#233;%20rozbory\podklady%20od%20personalist&#367;.xlsx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kone&#269;n&#233;%20rozbory\podklady%20od%20personalist&#367;.xlsx" TargetMode="External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kone&#269;n&#233;%20rozbory\podklady%20od%20personalist&#367;.xlsx" TargetMode="External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kone&#269;n&#233;%20rozbory\podklady%20od%20personalist&#367;.xlsx" TargetMode="External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vobornikovajarmila.GRH\Plocha\kone&#269;n&#233;%20rozbory\podklady%20od%20personalist&#367;.xlsx" TargetMode="External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kone&#269;n&#233;%20rozbory\podklady%20od%20personalist&#367;.xlsx" TargetMode="External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kone&#269;n&#233;%20rozbory\podklady%20od%20personalist&#367;.xlsx" TargetMode="External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kone&#269;n&#233;%20rozbory\podklady%20od%20personalist&#367;.xlsx" TargetMode="External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lavackovakaterina\AppData\Local\Temp\notesC7A056\t&#237;s&#328;ov&#233;%202013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rok%202013%20bez%20personalist&#367;.xls" TargetMode="External"/><Relationship Id="rId1" Type="http://schemas.openxmlformats.org/officeDocument/2006/relationships/themeOverride" Target="../theme/themeOverride1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rok%202013.xls" TargetMode="External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rok%202013.xls" TargetMode="External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rok%202013.xls" TargetMode="External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rok%202013.xls" TargetMode="External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rok%202013%20bez%20personalist&#367;.xls" TargetMode="External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kumenty\Statistika\Ro&#269;enka%202013\suma%20Ro&#269;enka%202013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kumenty\Statistika\Ro&#269;enka%202013\suma%20Ro&#269;enka%202013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kumenty\Statistika\Ro&#269;enka%202013\suma%20Ro&#269;enka%202013.xls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rok%202013%20bez%20personalist&#367;.xls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obornikovajarmila.GRH\Plocha\rok%202013%20bez%20personalist&#367;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49808284607034"/>
          <c:y val="0.18307536141817576"/>
          <c:w val="0.42959699155742731"/>
          <c:h val="0.83506704680118982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na celkovém počtu událostí v roce 2012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66FF"/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2ACC3D"/>
              </a:solidFill>
            </c:spPr>
          </c:dPt>
          <c:dPt>
            <c:idx val="5"/>
            <c:bubble3D val="0"/>
            <c:explosion val="24"/>
            <c:spPr>
              <a:solidFill>
                <a:srgbClr val="CC0000"/>
              </a:solidFill>
            </c:spPr>
          </c:dPt>
          <c:dLbls>
            <c:dLbl>
              <c:idx val="0"/>
              <c:layout>
                <c:manualLayout>
                  <c:x val="0.18595477019826928"/>
                  <c:y val="2.355666539027608E-2"/>
                </c:manualLayout>
              </c:layout>
              <c:tx>
                <c:rich>
                  <a:bodyPr/>
                  <a:lstStyle/>
                  <a:p>
                    <a:r>
                      <a:rPr lang="cs-CZ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požáry se  zásahem</a:t>
                    </a:r>
                    <a:r>
                      <a: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r>
                      <a: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14,8</a:t>
                    </a:r>
                    <a: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477953430011045E-2"/>
                  <c:y val="1.2609498886636554E-2"/>
                </c:manualLayout>
              </c:layout>
              <c:tx>
                <c:rich>
                  <a:bodyPr/>
                  <a:lstStyle/>
                  <a:p>
                    <a:r>
                      <a:rPr lang="cs-CZ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dopravní nehody</a:t>
                    </a:r>
                    <a:r>
                      <a: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r>
                      <a:rPr lang="cs-CZ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16,9</a:t>
                    </a:r>
                    <a:r>
                      <a: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880560423258294"/>
                  <c:y val="0.1302110095406066"/>
                </c:manualLayout>
              </c:layout>
              <c:tx>
                <c:rich>
                  <a:bodyPr/>
                  <a:lstStyle/>
                  <a:p>
                    <a:r>
                      <a:rPr lang="cs-CZ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ostatní;</a:t>
                    </a:r>
                    <a:r>
                      <a:rPr lang="en-US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cs-CZ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</a:t>
                    </a:r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</a:t>
                    </a:r>
                    <a:r>
                      <a:rPr lang="cs-CZ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01</a:t>
                    </a:r>
                    <a:r>
                      <a:rPr lang="en-US" sz="24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  <a:endParaRPr lang="en-US" b="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090200995407606"/>
                  <c:y val="-0.12473005246509737"/>
                </c:manualLayout>
              </c:layout>
              <c:tx>
                <c:rich>
                  <a:bodyPr/>
                  <a:lstStyle/>
                  <a:p>
                    <a:r>
                      <a:rPr lang="cs-CZ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technické havárie</a:t>
                    </a:r>
                    <a:r>
                      <a: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</a:t>
                    </a:r>
                    <a:r>
                      <a:rPr lang="cs-CZ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56,6</a:t>
                    </a:r>
                    <a:r>
                      <a: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4618338391906032E-2"/>
                  <c:y val="3.0313472114209532E-2"/>
                </c:manualLayout>
              </c:layout>
              <c:tx>
                <c:rich>
                  <a:bodyPr/>
                  <a:lstStyle/>
                  <a:p>
                    <a:r>
                      <a:rPr lang="cs-CZ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plané</a:t>
                    </a:r>
                    <a:r>
                      <a: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pop</a:t>
                    </a:r>
                    <a:r>
                      <a:rPr lang="cs-CZ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</a:t>
                    </a:r>
                    <a:r>
                      <a: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achy;</a:t>
                    </a:r>
                    <a:r>
                      <a:rPr lang="cs-CZ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</a:t>
                    </a:r>
                    <a:r>
                      <a: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r>
                      <a: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299770146921117"/>
                  <c:y val="7.2018907621375404E-4"/>
                </c:manualLayout>
              </c:layout>
              <c:tx>
                <c:rich>
                  <a:bodyPr/>
                  <a:lstStyle/>
                  <a:p>
                    <a:r>
                      <a:rPr lang="cs-CZ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úniky</a:t>
                    </a:r>
                    <a:r>
                      <a: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cs-CZ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neb. lat.</a:t>
                    </a:r>
                    <a:r>
                      <a: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</a:t>
                    </a:r>
                    <a:r>
                      <a:rPr lang="cs-CZ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</a:t>
                    </a:r>
                    <a:r>
                      <a:rPr lang="cs-CZ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r>
                      <a: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24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List1!$A$2:$A$7</c:f>
              <c:strCache>
                <c:ptCount val="6"/>
                <c:pt idx="0">
                  <c:v>požáry (se zásahem JPO)</c:v>
                </c:pt>
                <c:pt idx="1">
                  <c:v>dopravní nehody</c:v>
                </c:pt>
                <c:pt idx="2">
                  <c:v>ostatní</c:v>
                </c:pt>
                <c:pt idx="3">
                  <c:v>technické havárie</c:v>
                </c:pt>
                <c:pt idx="4">
                  <c:v>plané poplachy</c:v>
                </c:pt>
                <c:pt idx="5">
                  <c:v>úniky nebezpečných látek</c:v>
                </c:pt>
              </c:strCache>
            </c:strRef>
          </c:cat>
          <c:val>
            <c:numRef>
              <c:f>List1!$B$2:$B$7</c:f>
              <c:numCache>
                <c:formatCode>General\ \%</c:formatCode>
                <c:ptCount val="6"/>
                <c:pt idx="0">
                  <c:v>14.8</c:v>
                </c:pt>
                <c:pt idx="1">
                  <c:v>16.899999999999999</c:v>
                </c:pt>
                <c:pt idx="2">
                  <c:v>8.0000000000000002E-3</c:v>
                </c:pt>
                <c:pt idx="3">
                  <c:v>56.6</c:v>
                </c:pt>
                <c:pt idx="4">
                  <c:v>7</c:v>
                </c:pt>
                <c:pt idx="5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dirty="0"/>
              <a:t>Počty mužů a žen HZS ČR</a:t>
            </a:r>
            <a:r>
              <a:rPr lang="cs-CZ" baseline="0" dirty="0"/>
              <a:t> </a:t>
            </a:r>
            <a:r>
              <a:rPr lang="cs-CZ" dirty="0"/>
              <a:t>k 1.1.2014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Služební poměr</c:v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'Muži a ženy'!$B$4:$C$4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'Muži a ženy'!$B$5:$C$5</c:f>
              <c:numCache>
                <c:formatCode>General</c:formatCode>
                <c:ptCount val="2"/>
                <c:pt idx="0">
                  <c:v>8349</c:v>
                </c:pt>
                <c:pt idx="1">
                  <c:v>845</c:v>
                </c:pt>
              </c:numCache>
            </c:numRef>
          </c:val>
        </c:ser>
        <c:ser>
          <c:idx val="1"/>
          <c:order val="1"/>
          <c:tx>
            <c:v>Pracovní poměr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'Muži a ženy'!$B$4:$C$4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'Muži a ženy'!$B$6:$C$6</c:f>
              <c:numCache>
                <c:formatCode>General</c:formatCode>
                <c:ptCount val="2"/>
                <c:pt idx="0">
                  <c:v>303</c:v>
                </c:pt>
                <c:pt idx="1">
                  <c:v>680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158656"/>
        <c:axId val="95160192"/>
      </c:barChart>
      <c:catAx>
        <c:axId val="9515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95160192"/>
        <c:crosses val="autoZero"/>
        <c:auto val="1"/>
        <c:lblAlgn val="ctr"/>
        <c:lblOffset val="100"/>
        <c:noMultiLvlLbl val="0"/>
      </c:catAx>
      <c:valAx>
        <c:axId val="9516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95158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cs-CZ" b="1" dirty="0"/>
              <a:t> Přehled věkové struktury příslušníků HZS ČR k 1.1.2014</a:t>
            </a:r>
          </a:p>
          <a:p>
            <a:pPr>
              <a:defRPr b="1"/>
            </a:pPr>
            <a:endParaRPr lang="cs-CZ" b="1" dirty="0"/>
          </a:p>
          <a:p>
            <a:pPr>
              <a:defRPr b="1"/>
            </a:pPr>
            <a:endParaRPr lang="cs-CZ" b="1" dirty="0"/>
          </a:p>
        </c:rich>
      </c:tx>
      <c:overlay val="0"/>
    </c:title>
    <c:autoTitleDeleted val="0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96588033428397E-2"/>
          <c:y val="0.24361273155441751"/>
          <c:w val="0.83907292193871452"/>
          <c:h val="0.67743406470319345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Lbls>
            <c:dLbl>
              <c:idx val="0"/>
              <c:layout>
                <c:manualLayout>
                  <c:x val="0.10229803602135958"/>
                  <c:y val="1.61873611952352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44836636799709"/>
                      <c:h val="0.11245128205128205"/>
                    </c:manualLayout>
                  </c15:layout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cs-CZ" dirty="0" smtClean="0"/>
                      <a:t>20-</a:t>
                    </a:r>
                    <a:r>
                      <a:rPr lang="en-US" dirty="0" smtClean="0"/>
                      <a:t>30 </a:t>
                    </a:r>
                    <a:r>
                      <a:rPr lang="en-US" dirty="0"/>
                      <a:t>let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cs-CZ" dirty="0" smtClean="0"/>
                      <a:t>30-</a:t>
                    </a:r>
                    <a:r>
                      <a:rPr lang="en-US" dirty="0" smtClean="0"/>
                      <a:t>40 </a:t>
                    </a:r>
                    <a:r>
                      <a:rPr lang="en-US" dirty="0"/>
                      <a:t>let
41%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170574668658215E-2"/>
                  <c:y val="-2.7625801140492585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40-</a:t>
                    </a:r>
                    <a:r>
                      <a:rPr lang="en-US" dirty="0" smtClean="0"/>
                      <a:t>50 </a:t>
                    </a:r>
                    <a:r>
                      <a:rPr lang="en-US" dirty="0"/>
                      <a:t>let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4838989953842189E-2"/>
                  <c:y val="0.1096570159499294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50-</a:t>
                    </a:r>
                    <a:r>
                      <a:rPr lang="en-US" dirty="0" smtClean="0"/>
                      <a:t>60 </a:t>
                    </a:r>
                    <a:r>
                      <a:rPr lang="en-US" dirty="0"/>
                      <a:t>let 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298036021359387E-2"/>
                  <c:y val="-1.91076115485564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'Věk SP'!$B$3:$G$3</c:f>
              <c:strCache>
                <c:ptCount val="6"/>
                <c:pt idx="0">
                  <c:v>do 20 let</c:v>
                </c:pt>
                <c:pt idx="1">
                  <c:v>do 30 let</c:v>
                </c:pt>
                <c:pt idx="2">
                  <c:v>do 40 let</c:v>
                </c:pt>
                <c:pt idx="3">
                  <c:v>do 50 let</c:v>
                </c:pt>
                <c:pt idx="4">
                  <c:v>do 60 let </c:v>
                </c:pt>
                <c:pt idx="5">
                  <c:v>nad 60 let </c:v>
                </c:pt>
              </c:strCache>
            </c:strRef>
          </c:cat>
          <c:val>
            <c:numRef>
              <c:f>'Věk SP'!$B$4:$G$4</c:f>
              <c:numCache>
                <c:formatCode>General</c:formatCode>
                <c:ptCount val="6"/>
                <c:pt idx="0">
                  <c:v>5</c:v>
                </c:pt>
                <c:pt idx="1">
                  <c:v>1450</c:v>
                </c:pt>
                <c:pt idx="2">
                  <c:v>3814</c:v>
                </c:pt>
                <c:pt idx="3">
                  <c:v>2809</c:v>
                </c:pt>
                <c:pt idx="4">
                  <c:v>982</c:v>
                </c:pt>
                <c:pt idx="5">
                  <c:v>134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b="1" dirty="0"/>
              <a:t> Přehled věkové struktury zaměstnanců v pracovním poměru HZS ČR k 1.1.2014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8"/>
          <c:dPt>
            <c:idx val="0"/>
            <c:bubble3D val="0"/>
            <c:explosion val="29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cs-CZ" dirty="0" smtClean="0"/>
                      <a:t>30-</a:t>
                    </a:r>
                    <a:r>
                      <a:rPr lang="en-US" dirty="0" smtClean="0"/>
                      <a:t>40 </a:t>
                    </a:r>
                    <a:r>
                      <a:rPr lang="en-US" dirty="0"/>
                      <a:t>let
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cs-CZ" dirty="0" smtClean="0"/>
                      <a:t>40-</a:t>
                    </a:r>
                    <a:r>
                      <a:rPr lang="en-US" dirty="0" smtClean="0"/>
                      <a:t>50 </a:t>
                    </a:r>
                    <a:r>
                      <a:rPr lang="en-US" dirty="0"/>
                      <a:t>let
29%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161275731267955"/>
                  <c:y val="-8.4009968760533196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50-</a:t>
                    </a:r>
                    <a:r>
                      <a:rPr lang="en-US" dirty="0" smtClean="0"/>
                      <a:t>60 </a:t>
                    </a:r>
                    <a:r>
                      <a:rPr lang="en-US" dirty="0"/>
                      <a:t>let 
37%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'Věk PP'!$B$3:$F$3</c:f>
              <c:strCache>
                <c:ptCount val="5"/>
                <c:pt idx="0">
                  <c:v>do 30 let</c:v>
                </c:pt>
                <c:pt idx="1">
                  <c:v>do 40 let</c:v>
                </c:pt>
                <c:pt idx="2">
                  <c:v>do 50 let</c:v>
                </c:pt>
                <c:pt idx="3">
                  <c:v>do 60 let </c:v>
                </c:pt>
                <c:pt idx="4">
                  <c:v>nad 60 let </c:v>
                </c:pt>
              </c:strCache>
            </c:strRef>
          </c:cat>
          <c:val>
            <c:numRef>
              <c:f>'Věk PP'!$B$4:$F$4</c:f>
              <c:numCache>
                <c:formatCode>General</c:formatCode>
                <c:ptCount val="5"/>
                <c:pt idx="0">
                  <c:v>57</c:v>
                </c:pt>
                <c:pt idx="1">
                  <c:v>191</c:v>
                </c:pt>
                <c:pt idx="2">
                  <c:v>286</c:v>
                </c:pt>
                <c:pt idx="3">
                  <c:v>361</c:v>
                </c:pt>
                <c:pt idx="4">
                  <c:v>88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dirty="0"/>
              <a:t>Přehled vzdělání příslušníků HZS ČR k 1.1.2014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77975420148534E-2"/>
          <c:y val="0.18448055884713796"/>
          <c:w val="0.84004404915970321"/>
          <c:h val="0.71754015148320682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explosion val="28"/>
            <c:spPr>
              <a:solidFill>
                <a:srgbClr val="00CC99">
                  <a:lumMod val="75000"/>
                </a:srgb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cs-CZ" dirty="0" smtClean="0"/>
                      <a:t>Magisters</a:t>
                    </a:r>
                    <a:r>
                      <a:rPr lang="en-US" dirty="0" smtClean="0"/>
                      <a:t>ké</a:t>
                    </a:r>
                    <a:r>
                      <a:rPr lang="en-US" dirty="0"/>
                      <a:t>
20%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'Vzdělání SP'!$B$3:$G$3</c:f>
              <c:strCache>
                <c:ptCount val="6"/>
                <c:pt idx="0">
                  <c:v>Základní</c:v>
                </c:pt>
                <c:pt idx="1">
                  <c:v>Výuční list</c:v>
                </c:pt>
                <c:pt idx="2">
                  <c:v>Střední s maturitou</c:v>
                </c:pt>
                <c:pt idx="3">
                  <c:v>Vyšší odborné</c:v>
                </c:pt>
                <c:pt idx="4">
                  <c:v>Bakalářské </c:v>
                </c:pt>
                <c:pt idx="5">
                  <c:v>Vysokoškolské</c:v>
                </c:pt>
              </c:strCache>
            </c:strRef>
          </c:cat>
          <c:val>
            <c:numRef>
              <c:f>'Vzdělání SP'!$B$4:$G$4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6233</c:v>
                </c:pt>
                <c:pt idx="3">
                  <c:v>298</c:v>
                </c:pt>
                <c:pt idx="4">
                  <c:v>828</c:v>
                </c:pt>
                <c:pt idx="5">
                  <c:v>1834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/>
              <a:t>Přehled vzdělání zaměstnanců v pracovním poměru HZS ČR          k 1.1.2014</a:t>
            </a: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explosion val="23"/>
          </c:dPt>
          <c:dPt>
            <c:idx val="2"/>
            <c:bubble3D val="0"/>
            <c:spPr>
              <a:solidFill>
                <a:srgbClr val="00CC99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4.6716115214172321E-2"/>
                  <c:y val="4.761131741275036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cs-CZ" dirty="0" smtClean="0"/>
                      <a:t>Magisterské</a:t>
                    </a:r>
                  </a:p>
                  <a:p>
                    <a:r>
                      <a:rPr lang="en-US" dirty="0"/>
                      <a:t>
20%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'Vzdělání PP'!$B$3:$G$3</c:f>
              <c:strCache>
                <c:ptCount val="6"/>
                <c:pt idx="0">
                  <c:v>Základní</c:v>
                </c:pt>
                <c:pt idx="1">
                  <c:v>Výuční list</c:v>
                </c:pt>
                <c:pt idx="2">
                  <c:v>Střední s maturitou</c:v>
                </c:pt>
                <c:pt idx="3">
                  <c:v>Vyšší odborné</c:v>
                </c:pt>
                <c:pt idx="4">
                  <c:v>Bakalářské </c:v>
                </c:pt>
                <c:pt idx="5">
                  <c:v>Vysokoškolské</c:v>
                </c:pt>
              </c:strCache>
            </c:strRef>
          </c:cat>
          <c:val>
            <c:numRef>
              <c:f>'Vzdělání PP'!$B$4:$G$4</c:f>
              <c:numCache>
                <c:formatCode>General</c:formatCode>
                <c:ptCount val="6"/>
                <c:pt idx="0">
                  <c:v>18</c:v>
                </c:pt>
                <c:pt idx="1">
                  <c:v>5</c:v>
                </c:pt>
                <c:pt idx="2">
                  <c:v>680</c:v>
                </c:pt>
                <c:pt idx="3">
                  <c:v>7</c:v>
                </c:pt>
                <c:pt idx="4">
                  <c:v>72</c:v>
                </c:pt>
                <c:pt idx="5">
                  <c:v>201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425170272982921E-2"/>
          <c:y val="0.11956065339145323"/>
          <c:w val="0.84211758957102678"/>
          <c:h val="0.76087869321709412"/>
        </c:manualLayout>
      </c:layout>
      <c:pie3DChart>
        <c:varyColors val="1"/>
        <c:ser>
          <c:idx val="0"/>
          <c:order val="0"/>
          <c:explosion val="3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0025819522251457"/>
                  <c:y val="8.689808140179658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Velitel stanice/ </a:t>
                    </a:r>
                    <a:br>
                      <a:rPr lang="en-US" dirty="0"/>
                    </a:br>
                    <a:r>
                      <a:rPr lang="en-US" dirty="0"/>
                      <a:t>velitel roty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296862616626635E-2"/>
                  <c:y val="4.828656981257636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796857787929414E-3"/>
                  <c:y val="-3.55099433396289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6330347883169196E-4"/>
                  <c:y val="3.0317457675084519E-3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effectLst/>
                      </a:defRPr>
                    </a:pPr>
                    <a:r>
                      <a:rPr lang="en-US" sz="1000" b="1" u="none" dirty="0" smtClean="0">
                        <a:effectLst/>
                      </a:rPr>
                      <a:t>Ostatní</a:t>
                    </a:r>
                    <a:r>
                      <a:rPr lang="cs-CZ" sz="1000" b="1" u="none" dirty="0" smtClean="0">
                        <a:effectLst/>
                      </a:rPr>
                      <a:t> </a:t>
                    </a:r>
                    <a:r>
                      <a:rPr lang="en-US" sz="1000" b="1" u="none" dirty="0" smtClean="0">
                        <a:effectLst/>
                      </a:rPr>
                      <a:t> </a:t>
                    </a:r>
                    <a:r>
                      <a:rPr lang="en-US" sz="1000" b="1" u="none" dirty="0">
                        <a:effectLst/>
                      </a:rPr>
                      <a:t>vedoucí </a:t>
                    </a:r>
                    <a:r>
                      <a:rPr lang="cs-CZ" sz="1000" b="1" u="none" dirty="0" smtClean="0">
                        <a:effectLst/>
                      </a:rPr>
                      <a:t> </a:t>
                    </a:r>
                    <a:r>
                      <a:rPr lang="en-US" sz="1000" b="1" u="none" dirty="0" smtClean="0">
                        <a:effectLst/>
                      </a:rPr>
                      <a:t>služební </a:t>
                    </a:r>
                    <a:r>
                      <a:rPr lang="en-US" sz="1000" b="1" u="none" dirty="0">
                        <a:effectLst/>
                      </a:rPr>
                      <a:t>funkcionáři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5427109283879129"/>
                  <c:y val="-0.208883664189863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'Podle říd. fcí'!$B$3:$F$3</c:f>
              <c:strCache>
                <c:ptCount val="5"/>
                <c:pt idx="0">
                  <c:v>Velitel stanice/velitel roty</c:v>
                </c:pt>
                <c:pt idx="1">
                  <c:v>Velitel čety</c:v>
                </c:pt>
                <c:pt idx="2">
                  <c:v>Velitel družstva</c:v>
                </c:pt>
                <c:pt idx="3">
                  <c:v>Ostatní vedoucí služební funkcionáři</c:v>
                </c:pt>
                <c:pt idx="4">
                  <c:v>Řízení příslušníci</c:v>
                </c:pt>
              </c:strCache>
            </c:strRef>
          </c:cat>
          <c:val>
            <c:numRef>
              <c:f>'Podle říd. fcí'!$B$21:$F$21</c:f>
              <c:numCache>
                <c:formatCode>General</c:formatCode>
                <c:ptCount val="5"/>
                <c:pt idx="0">
                  <c:v>219</c:v>
                </c:pt>
                <c:pt idx="1">
                  <c:v>301</c:v>
                </c:pt>
                <c:pt idx="2">
                  <c:v>1047</c:v>
                </c:pt>
                <c:pt idx="3">
                  <c:v>546</c:v>
                </c:pt>
                <c:pt idx="4">
                  <c:v>7081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Počet</a:t>
            </a:r>
            <a:r>
              <a:rPr lang="cs-CZ" dirty="0"/>
              <a:t> příslušníků v tarifních třídách k 1.1.2014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'Počty přísl. v TT'!$B$3</c:f>
              <c:strCache>
                <c:ptCount val="1"/>
                <c:pt idx="0">
                  <c:v>Počet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'Počty přísl. v TT'!$A$4:$A$14</c:f>
              <c:strCache>
                <c:ptCount val="11"/>
                <c:pt idx="0">
                  <c:v>1.TT</c:v>
                </c:pt>
                <c:pt idx="1">
                  <c:v>2.TT</c:v>
                </c:pt>
                <c:pt idx="2">
                  <c:v>3.TT</c:v>
                </c:pt>
                <c:pt idx="3">
                  <c:v>4.TT</c:v>
                </c:pt>
                <c:pt idx="4">
                  <c:v>5.TT</c:v>
                </c:pt>
                <c:pt idx="5">
                  <c:v>6.TT</c:v>
                </c:pt>
                <c:pt idx="6">
                  <c:v>7.TT</c:v>
                </c:pt>
                <c:pt idx="7">
                  <c:v>8.TT</c:v>
                </c:pt>
                <c:pt idx="8">
                  <c:v>9.TT</c:v>
                </c:pt>
                <c:pt idx="9">
                  <c:v>10.TT</c:v>
                </c:pt>
                <c:pt idx="10">
                  <c:v>11.TT</c:v>
                </c:pt>
              </c:strCache>
            </c:strRef>
          </c:cat>
          <c:val>
            <c:numRef>
              <c:f>'Počty přísl. v TT'!$B$4:$B$14</c:f>
              <c:numCache>
                <c:formatCode>General</c:formatCode>
                <c:ptCount val="11"/>
                <c:pt idx="0">
                  <c:v>7</c:v>
                </c:pt>
                <c:pt idx="1">
                  <c:v>116</c:v>
                </c:pt>
                <c:pt idx="2">
                  <c:v>3134</c:v>
                </c:pt>
                <c:pt idx="3">
                  <c:v>1769</c:v>
                </c:pt>
                <c:pt idx="4">
                  <c:v>1422</c:v>
                </c:pt>
                <c:pt idx="5">
                  <c:v>872</c:v>
                </c:pt>
                <c:pt idx="6">
                  <c:v>804</c:v>
                </c:pt>
                <c:pt idx="7">
                  <c:v>743</c:v>
                </c:pt>
                <c:pt idx="8">
                  <c:v>231</c:v>
                </c:pt>
                <c:pt idx="9">
                  <c:v>91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107533056"/>
        <c:axId val="107534592"/>
      </c:barChart>
      <c:catAx>
        <c:axId val="107533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534592"/>
        <c:crosses val="autoZero"/>
        <c:auto val="1"/>
        <c:lblAlgn val="ctr"/>
        <c:lblOffset val="100"/>
        <c:noMultiLvlLbl val="0"/>
      </c:catAx>
      <c:valAx>
        <c:axId val="1075345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53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56067284042336E-2"/>
          <c:y val="0.302589926975461"/>
          <c:w val="0.82887865431915453"/>
          <c:h val="0.69166798276289954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'Režim služby'!$B$3:$E$3</c:f>
              <c:strCache>
                <c:ptCount val="4"/>
                <c:pt idx="0">
                  <c:v>Výjezd - směna 24 hod.</c:v>
                </c:pt>
                <c:pt idx="1">
                  <c:v>OPIS - směna 12/24 hod.</c:v>
                </c:pt>
                <c:pt idx="2">
                  <c:v>Denní</c:v>
                </c:pt>
                <c:pt idx="3">
                  <c:v>Ostatní směna</c:v>
                </c:pt>
              </c:strCache>
            </c:strRef>
          </c:cat>
          <c:val>
            <c:numRef>
              <c:f>'Režim služby'!$B$21:$E$21</c:f>
              <c:numCache>
                <c:formatCode>General</c:formatCode>
                <c:ptCount val="4"/>
                <c:pt idx="0">
                  <c:v>6204</c:v>
                </c:pt>
                <c:pt idx="1">
                  <c:v>545</c:v>
                </c:pt>
                <c:pt idx="2">
                  <c:v>2311</c:v>
                </c:pt>
                <c:pt idx="3">
                  <c:v>134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'Odsl. roky'!$B$3:$F$3</c:f>
              <c:strCache>
                <c:ptCount val="1"/>
                <c:pt idx="0">
                  <c:v>do 6 let nad 6 do 15 let nad 15 do 20 let nad 20 do 30 let nad 30 let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'Odsl. roky'!$B$3:$F$3</c:f>
              <c:strCache>
                <c:ptCount val="5"/>
                <c:pt idx="0">
                  <c:v>do 6 let</c:v>
                </c:pt>
                <c:pt idx="1">
                  <c:v>nad 6 do 15 let</c:v>
                </c:pt>
                <c:pt idx="2">
                  <c:v>nad 15 do 20 let</c:v>
                </c:pt>
                <c:pt idx="3">
                  <c:v>nad 20 do 30 let</c:v>
                </c:pt>
                <c:pt idx="4">
                  <c:v>nad 30 let</c:v>
                </c:pt>
              </c:strCache>
            </c:strRef>
          </c:cat>
          <c:val>
            <c:numRef>
              <c:f>'Odsl. roky'!$B$21:$F$21</c:f>
              <c:numCache>
                <c:formatCode>General</c:formatCode>
                <c:ptCount val="5"/>
                <c:pt idx="0">
                  <c:v>1703</c:v>
                </c:pt>
                <c:pt idx="1">
                  <c:v>4169</c:v>
                </c:pt>
                <c:pt idx="2">
                  <c:v>1451</c:v>
                </c:pt>
                <c:pt idx="3">
                  <c:v>1727</c:v>
                </c:pt>
                <c:pt idx="4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dirty="0"/>
              <a:t>Odchody příslušníků z HZS ČR v letech 2007 až 2013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AAE2CA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681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459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r>
                      <a:rPr lang="en-US" dirty="0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310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r>
                      <a:rPr lang="en-US" dirty="0"/>
                      <a:t>3%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652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r>
                      <a:rPr lang="en-US" dirty="0"/>
                      <a:t>7%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85855611000947E-3"/>
                  <c:y val="-7.71662669864110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458</a:t>
                    </a:r>
                    <a:br>
                      <a:rPr lang="en-US" dirty="0"/>
                    </a:br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r>
                      <a:rPr lang="en-US" dirty="0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203 </a:t>
                    </a:r>
                    <a:br>
                      <a:rPr lang="en-US" dirty="0"/>
                    </a:br>
                    <a:endParaRPr lang="en-US" dirty="0"/>
                  </a:p>
                  <a:p>
                    <a:endParaRPr lang="en-US" dirty="0"/>
                  </a:p>
                  <a:p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 lIns="38100" tIns="19050" rIns="38100" bIns="19050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173</a:t>
                    </a:r>
                    <a:br>
                      <a:rPr lang="en-US" dirty="0"/>
                    </a:b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3.1387347391786904E-2"/>
                      <c:h val="0.1203251398880895"/>
                    </c:manualLayout>
                  </c15:layout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Odchody!$B$30:$H$30</c:f>
              <c:numCache>
                <c:formatCode>General</c:formatCode>
                <c:ptCount val="7"/>
                <c:pt idx="0">
                  <c:v>681</c:v>
                </c:pt>
                <c:pt idx="1">
                  <c:v>459</c:v>
                </c:pt>
                <c:pt idx="2">
                  <c:v>310</c:v>
                </c:pt>
                <c:pt idx="3">
                  <c:v>652</c:v>
                </c:pt>
                <c:pt idx="4">
                  <c:v>458</c:v>
                </c:pt>
                <c:pt idx="5">
                  <c:v>203</c:v>
                </c:pt>
                <c:pt idx="6">
                  <c:v>173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Odchody!$B$31:$H$31</c:f>
              <c:numCache>
                <c:formatCode>0%</c:formatCode>
                <c:ptCount val="7"/>
                <c:pt idx="0">
                  <c:v>7.2562599893447113E-2</c:v>
                </c:pt>
                <c:pt idx="1">
                  <c:v>4.8860975090483323E-2</c:v>
                </c:pt>
                <c:pt idx="2">
                  <c:v>3.224464322862499E-2</c:v>
                </c:pt>
                <c:pt idx="3">
                  <c:v>6.7817765758269186E-2</c:v>
                </c:pt>
                <c:pt idx="4">
                  <c:v>4.8312236286919892E-2</c:v>
                </c:pt>
                <c:pt idx="5">
                  <c:v>2.1757770632368702E-2</c:v>
                </c:pt>
                <c:pt idx="6">
                  <c:v>1.8542336548767441E-2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418560"/>
        <c:axId val="108420096"/>
        <c:axId val="0"/>
      </c:bar3DChart>
      <c:catAx>
        <c:axId val="10841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08420096"/>
        <c:crosses val="autoZero"/>
        <c:auto val="1"/>
        <c:lblAlgn val="ctr"/>
        <c:lblOffset val="100"/>
        <c:noMultiLvlLbl val="0"/>
      </c:catAx>
      <c:valAx>
        <c:axId val="10842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0841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461811023622048"/>
          <c:y val="3.4696406443618343E-2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2175683834389067"/>
          <c:y val="0.23383458844501839"/>
          <c:w val="0.84390148930270426"/>
          <c:h val="0.58524465904943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List1!$C$8</c:f>
              <c:strCache>
                <c:ptCount val="1"/>
                <c:pt idx="0">
                  <c:v>Tísňová volání v mil. (počet)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100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effectLst>
              <a:innerShdw blurRad="114300">
                <a:srgbClr val="FFC000"/>
              </a:innerShdw>
            </a:effectLst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List1!$B$9:$B$13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List1!$C$9:$C$13</c:f>
              <c:numCache>
                <c:formatCode>General</c:formatCode>
                <c:ptCount val="5"/>
                <c:pt idx="0">
                  <c:v>4.0279999999999996</c:v>
                </c:pt>
                <c:pt idx="1">
                  <c:v>4.0469999999999997</c:v>
                </c:pt>
                <c:pt idx="2">
                  <c:v>4.0049999999999999</c:v>
                </c:pt>
                <c:pt idx="3">
                  <c:v>4.0999999999999996</c:v>
                </c:pt>
                <c:pt idx="4">
                  <c:v>3.9809999999999999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72825856"/>
        <c:axId val="92959488"/>
      </c:barChart>
      <c:catAx>
        <c:axId val="7282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92959488"/>
        <c:crosses val="autoZero"/>
        <c:auto val="1"/>
        <c:lblAlgn val="ctr"/>
        <c:lblOffset val="100"/>
        <c:noMultiLvlLbl val="0"/>
      </c:catAx>
      <c:valAx>
        <c:axId val="92959488"/>
        <c:scaling>
          <c:orientation val="minMax"/>
          <c:min val="3.9"/>
        </c:scaling>
        <c:delete val="1"/>
        <c:axPos val="l"/>
        <c:numFmt formatCode="General" sourceLinked="1"/>
        <c:majorTickMark val="out"/>
        <c:minorTickMark val="none"/>
        <c:tickLblPos val="nextTo"/>
        <c:crossAx val="728258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Skutečně vyčerpaný objem platových prostředků </a:t>
            </a:r>
            <a:r>
              <a:rPr lang="cs-CZ" dirty="0"/>
              <a:t>                                        příslušníků HZS za období </a:t>
            </a:r>
            <a:r>
              <a:rPr lang="cs-CZ" dirty="0" smtClean="0"/>
              <a:t>2001</a:t>
            </a:r>
            <a:r>
              <a:rPr lang="cs-CZ" baseline="0" dirty="0" smtClean="0"/>
              <a:t> </a:t>
            </a:r>
            <a:r>
              <a:rPr lang="cs-CZ" baseline="0" dirty="0"/>
              <a:t>- 2013 </a:t>
            </a:r>
            <a:r>
              <a:rPr lang="en-US" sz="1200" dirty="0"/>
              <a:t>( v </a:t>
            </a:r>
            <a:r>
              <a:rPr lang="cs-CZ" sz="1200" dirty="0"/>
              <a:t>mld. </a:t>
            </a:r>
            <a:r>
              <a:rPr lang="en-US" sz="1200" dirty="0"/>
              <a:t>Kč)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'skutečně vyplacený objem příslu'!$B$2</c:f>
              <c:strCache>
                <c:ptCount val="1"/>
                <c:pt idx="0">
                  <c:v>Skutečně vyčerpaný objem platových prostředků v daném roce ( v mld. Kč)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'skutečně vyplacený objem příslu'!$A$3:$A$15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'skutečně vyplacený objem příslu'!$B$3:$B$15</c:f>
              <c:numCache>
                <c:formatCode>General</c:formatCode>
                <c:ptCount val="13"/>
                <c:pt idx="0">
                  <c:v>2.028</c:v>
                </c:pt>
                <c:pt idx="1">
                  <c:v>2.3679999999999999</c:v>
                </c:pt>
                <c:pt idx="2">
                  <c:v>2.8249999999999997</c:v>
                </c:pt>
                <c:pt idx="3">
                  <c:v>2.9579999999999997</c:v>
                </c:pt>
                <c:pt idx="4">
                  <c:v>3.3849999999999998</c:v>
                </c:pt>
                <c:pt idx="5">
                  <c:v>3.3969999999999994</c:v>
                </c:pt>
                <c:pt idx="6">
                  <c:v>3.7119999999999997</c:v>
                </c:pt>
                <c:pt idx="7">
                  <c:v>3.8109999999999995</c:v>
                </c:pt>
                <c:pt idx="8">
                  <c:v>3.9830000000000001</c:v>
                </c:pt>
                <c:pt idx="9">
                  <c:v>3.9279999999999999</c:v>
                </c:pt>
                <c:pt idx="10">
                  <c:v>3.5219999999999998</c:v>
                </c:pt>
                <c:pt idx="11">
                  <c:v>3.468</c:v>
                </c:pt>
                <c:pt idx="12">
                  <c:v>3.4899999999999998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66560"/>
        <c:axId val="108468096"/>
      </c:barChart>
      <c:catAx>
        <c:axId val="1084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468096"/>
        <c:crosses val="autoZero"/>
        <c:auto val="1"/>
        <c:lblAlgn val="ctr"/>
        <c:lblOffset val="100"/>
        <c:noMultiLvlLbl val="0"/>
      </c:catAx>
      <c:valAx>
        <c:axId val="108468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466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329285331870825E-2"/>
          <c:y val="2.4453866343630132E-2"/>
          <c:w val="0.91787719626779385"/>
          <c:h val="0.72112569262175774"/>
        </c:manualLayout>
      </c:layout>
      <c:lineChart>
        <c:grouping val="standard"/>
        <c:varyColors val="0"/>
        <c:ser>
          <c:idx val="0"/>
          <c:order val="0"/>
          <c:tx>
            <c:strRef>
              <c:f>'grafické znázornění'!$B$5</c:f>
              <c:strCache>
                <c:ptCount val="1"/>
                <c:pt idx="0">
                  <c:v>rozpočtovaný průměrný plat </c:v>
                </c:pt>
              </c:strCache>
            </c:strRef>
          </c:tx>
          <c:dLbls>
            <c:dLbl>
              <c:idx val="0"/>
              <c:layout>
                <c:manualLayout>
                  <c:x val="-2.8820934696595787E-2"/>
                  <c:y val="5.982905982905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40298507462727E-2"/>
                  <c:y val="6.1016219126455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857275303273773E-2"/>
                  <c:y val="6.0540936656422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053316096682023E-2"/>
                  <c:y val="4.9975547928303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710110863007811E-2"/>
                  <c:y val="5.8048470436921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267272561079283E-2"/>
                  <c:y val="6.4814291375971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08051605489619E-2"/>
                  <c:y val="6.5170528897563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'grafické znázornění'!$A$6:$A$12</c:f>
              <c:strCache>
                <c:ptCount val="7"/>
                <c:pt idx="0">
                  <c:v>rok 2007</c:v>
                </c:pt>
                <c:pt idx="1">
                  <c:v>rok 2008</c:v>
                </c:pt>
                <c:pt idx="2">
                  <c:v>rok 2009</c:v>
                </c:pt>
                <c:pt idx="3">
                  <c:v>rok 2010</c:v>
                </c:pt>
                <c:pt idx="4">
                  <c:v>rok 2011</c:v>
                </c:pt>
                <c:pt idx="5">
                  <c:v>rok 2012</c:v>
                </c:pt>
                <c:pt idx="6">
                  <c:v>rok 2013</c:v>
                </c:pt>
              </c:strCache>
            </c:strRef>
          </c:cat>
          <c:val>
            <c:numRef>
              <c:f>'grafické znázornění'!$B$6:$B$12</c:f>
              <c:numCache>
                <c:formatCode>#,##0</c:formatCode>
                <c:ptCount val="7"/>
                <c:pt idx="0">
                  <c:v>32697</c:v>
                </c:pt>
                <c:pt idx="1">
                  <c:v>33677</c:v>
                </c:pt>
                <c:pt idx="2">
                  <c:v>34419</c:v>
                </c:pt>
                <c:pt idx="3">
                  <c:v>33923</c:v>
                </c:pt>
                <c:pt idx="4">
                  <c:v>30840</c:v>
                </c:pt>
                <c:pt idx="5">
                  <c:v>30848</c:v>
                </c:pt>
                <c:pt idx="6">
                  <c:v>30899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'grafické znázornění'!$C$5</c:f>
              <c:strCache>
                <c:ptCount val="1"/>
                <c:pt idx="0">
                  <c:v>skutečný průměrný  plat </c:v>
                </c:pt>
              </c:strCache>
            </c:strRef>
          </c:tx>
          <c:dLbls>
            <c:dLbl>
              <c:idx val="0"/>
              <c:layout>
                <c:manualLayout>
                  <c:x val="-3.6240111777072752E-2"/>
                  <c:y val="-5.8048470436921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383580783745401E-2"/>
                  <c:y val="-5.3775115717372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40094909098949E-2"/>
                  <c:y val="-4.1666666666666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140055363641039E-2"/>
                  <c:y val="-6.4814814814815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590107206748459E-2"/>
                  <c:y val="-6.3034599307565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980674057533992E-2"/>
                  <c:y val="-6.7307954027114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120047454549475E-2"/>
                  <c:y val="-5.5555555555555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'grafické znázornění'!$A$6:$A$12</c:f>
              <c:strCache>
                <c:ptCount val="7"/>
                <c:pt idx="0">
                  <c:v>rok 2007</c:v>
                </c:pt>
                <c:pt idx="1">
                  <c:v>rok 2008</c:v>
                </c:pt>
                <c:pt idx="2">
                  <c:v>rok 2009</c:v>
                </c:pt>
                <c:pt idx="3">
                  <c:v>rok 2010</c:v>
                </c:pt>
                <c:pt idx="4">
                  <c:v>rok 2011</c:v>
                </c:pt>
                <c:pt idx="5">
                  <c:v>rok 2012</c:v>
                </c:pt>
                <c:pt idx="6">
                  <c:v>rok 2013</c:v>
                </c:pt>
              </c:strCache>
            </c:strRef>
          </c:cat>
          <c:val>
            <c:numRef>
              <c:f>'grafické znázornění'!$C$6:$C$12</c:f>
              <c:numCache>
                <c:formatCode>#,##0</c:formatCode>
                <c:ptCount val="7"/>
                <c:pt idx="0">
                  <c:v>33071</c:v>
                </c:pt>
                <c:pt idx="1">
                  <c:v>33819</c:v>
                </c:pt>
                <c:pt idx="2">
                  <c:v>34642</c:v>
                </c:pt>
                <c:pt idx="3">
                  <c:v>34312</c:v>
                </c:pt>
                <c:pt idx="4">
                  <c:v>31906</c:v>
                </c:pt>
                <c:pt idx="5">
                  <c:v>31942</c:v>
                </c:pt>
                <c:pt idx="6">
                  <c:v>32191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41440"/>
        <c:axId val="108542976"/>
      </c:lineChart>
      <c:catAx>
        <c:axId val="10854144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8542976"/>
        <c:crosses val="autoZero"/>
        <c:auto val="1"/>
        <c:lblAlgn val="ctr"/>
        <c:lblOffset val="100"/>
        <c:noMultiLvlLbl val="0"/>
      </c:catAx>
      <c:valAx>
        <c:axId val="10854297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085414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206088992974239E-2"/>
          <c:y val="5.0505216570708944E-2"/>
          <c:w val="0.92505854800936749"/>
          <c:h val="0.68350393092359463"/>
        </c:manualLayout>
      </c:layout>
      <c:lineChart>
        <c:grouping val="standard"/>
        <c:varyColors val="0"/>
        <c:ser>
          <c:idx val="0"/>
          <c:order val="0"/>
          <c:tx>
            <c:strRef>
              <c:f>graf!$A$4</c:f>
              <c:strCache>
                <c:ptCount val="1"/>
                <c:pt idx="0">
                  <c:v>příslušníci HZS v denní směně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elete val="1"/>
          </c:dLbls>
          <c:cat>
            <c:strRef>
              <c:f>graf!$B$3:$K$3</c:f>
              <c:strCache>
                <c:ptCount val="10"/>
                <c:pt idx="0">
                  <c:v>1. třída</c:v>
                </c:pt>
                <c:pt idx="1">
                  <c:v>2. třída</c:v>
                </c:pt>
                <c:pt idx="2">
                  <c:v>3. třída</c:v>
                </c:pt>
                <c:pt idx="3">
                  <c:v>4. třída</c:v>
                </c:pt>
                <c:pt idx="4">
                  <c:v>5. třída</c:v>
                </c:pt>
                <c:pt idx="5">
                  <c:v>6. třída</c:v>
                </c:pt>
                <c:pt idx="6">
                  <c:v>7. třída</c:v>
                </c:pt>
                <c:pt idx="7">
                  <c:v>8. třída</c:v>
                </c:pt>
                <c:pt idx="8">
                  <c:v>9. třída</c:v>
                </c:pt>
                <c:pt idx="9">
                  <c:v>10. třída</c:v>
                </c:pt>
              </c:strCache>
            </c:strRef>
          </c:cat>
          <c:val>
            <c:numRef>
              <c:f>graf!$B$4:$K$4</c:f>
              <c:numCache>
                <c:formatCode>General</c:formatCode>
                <c:ptCount val="10"/>
                <c:pt idx="2" formatCode="#,##0">
                  <c:v>23360</c:v>
                </c:pt>
                <c:pt idx="3" formatCode="#,##0">
                  <c:v>27352</c:v>
                </c:pt>
                <c:pt idx="4" formatCode="#,##0">
                  <c:v>30717</c:v>
                </c:pt>
                <c:pt idx="5" formatCode="#,##0">
                  <c:v>30683</c:v>
                </c:pt>
                <c:pt idx="6" formatCode="#,##0">
                  <c:v>33298</c:v>
                </c:pt>
                <c:pt idx="7" formatCode="#,##0">
                  <c:v>38560</c:v>
                </c:pt>
                <c:pt idx="8" formatCode="#,##0">
                  <c:v>49992</c:v>
                </c:pt>
                <c:pt idx="9" formatCode="#,##0">
                  <c:v>68884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graf!$A$5</c:f>
              <c:strCache>
                <c:ptCount val="1"/>
                <c:pt idx="0">
                  <c:v>příslušníci HZS - výjezdoví</c:v>
                </c:pt>
              </c:strCache>
            </c:strRef>
          </c:tx>
          <c:spPr>
            <a:ln w="25400">
              <a:solidFill>
                <a:srgbClr val="9933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dLbls>
            <c:delete val="1"/>
          </c:dLbls>
          <c:cat>
            <c:strRef>
              <c:f>graf!$B$3:$K$3</c:f>
              <c:strCache>
                <c:ptCount val="10"/>
                <c:pt idx="0">
                  <c:v>1. třída</c:v>
                </c:pt>
                <c:pt idx="1">
                  <c:v>2. třída</c:v>
                </c:pt>
                <c:pt idx="2">
                  <c:v>3. třída</c:v>
                </c:pt>
                <c:pt idx="3">
                  <c:v>4. třída</c:v>
                </c:pt>
                <c:pt idx="4">
                  <c:v>5. třída</c:v>
                </c:pt>
                <c:pt idx="5">
                  <c:v>6. třída</c:v>
                </c:pt>
                <c:pt idx="6">
                  <c:v>7. třída</c:v>
                </c:pt>
                <c:pt idx="7">
                  <c:v>8. třída</c:v>
                </c:pt>
                <c:pt idx="8">
                  <c:v>9. třída</c:v>
                </c:pt>
                <c:pt idx="9">
                  <c:v>10. třída</c:v>
                </c:pt>
              </c:strCache>
            </c:strRef>
          </c:cat>
          <c:val>
            <c:numRef>
              <c:f>graf!$B$5:$K$5</c:f>
              <c:numCache>
                <c:formatCode>#,##0</c:formatCode>
                <c:ptCount val="10"/>
                <c:pt idx="0">
                  <c:v>24285</c:v>
                </c:pt>
                <c:pt idx="1">
                  <c:v>19874</c:v>
                </c:pt>
                <c:pt idx="2">
                  <c:v>26986</c:v>
                </c:pt>
                <c:pt idx="3">
                  <c:v>31640</c:v>
                </c:pt>
                <c:pt idx="4">
                  <c:v>36286</c:v>
                </c:pt>
                <c:pt idx="5">
                  <c:v>41731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graf!$A$6</c:f>
              <c:strCache>
                <c:ptCount val="1"/>
                <c:pt idx="0">
                  <c:v>příslušníci HZS - operační středisko 24 hodinová směna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elete val="1"/>
          </c:dLbls>
          <c:cat>
            <c:strRef>
              <c:f>graf!$B$3:$K$3</c:f>
              <c:strCache>
                <c:ptCount val="10"/>
                <c:pt idx="0">
                  <c:v>1. třída</c:v>
                </c:pt>
                <c:pt idx="1">
                  <c:v>2. třída</c:v>
                </c:pt>
                <c:pt idx="2">
                  <c:v>3. třída</c:v>
                </c:pt>
                <c:pt idx="3">
                  <c:v>4. třída</c:v>
                </c:pt>
                <c:pt idx="4">
                  <c:v>5. třída</c:v>
                </c:pt>
                <c:pt idx="5">
                  <c:v>6. třída</c:v>
                </c:pt>
                <c:pt idx="6">
                  <c:v>7. třída</c:v>
                </c:pt>
                <c:pt idx="7">
                  <c:v>8. třída</c:v>
                </c:pt>
                <c:pt idx="8">
                  <c:v>9. třída</c:v>
                </c:pt>
                <c:pt idx="9">
                  <c:v>10. třída</c:v>
                </c:pt>
              </c:strCache>
            </c:strRef>
          </c:cat>
          <c:val>
            <c:numRef>
              <c:f>graf!$B$6:$K$6</c:f>
              <c:numCache>
                <c:formatCode>General</c:formatCode>
                <c:ptCount val="10"/>
                <c:pt idx="3" formatCode="#,##0">
                  <c:v>29266</c:v>
                </c:pt>
                <c:pt idx="4" formatCode="#,##0">
                  <c:v>33933</c:v>
                </c:pt>
                <c:pt idx="5" formatCode="#,##0">
                  <c:v>38963</c:v>
                </c:pt>
                <c:pt idx="6" formatCode="#,##0">
                  <c:v>40960</c:v>
                </c:pt>
                <c:pt idx="7" formatCode="#,##0">
                  <c:v>41145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graf!$A$7</c:f>
              <c:strCache>
                <c:ptCount val="1"/>
                <c:pt idx="0">
                  <c:v>příslušníci HZS - operační středisko 12 hodinová směna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elete val="1"/>
          </c:dLbls>
          <c:cat>
            <c:strRef>
              <c:f>graf!$B$3:$K$3</c:f>
              <c:strCache>
                <c:ptCount val="10"/>
                <c:pt idx="0">
                  <c:v>1. třída</c:v>
                </c:pt>
                <c:pt idx="1">
                  <c:v>2. třída</c:v>
                </c:pt>
                <c:pt idx="2">
                  <c:v>3. třída</c:v>
                </c:pt>
                <c:pt idx="3">
                  <c:v>4. třída</c:v>
                </c:pt>
                <c:pt idx="4">
                  <c:v>5. třída</c:v>
                </c:pt>
                <c:pt idx="5">
                  <c:v>6. třída</c:v>
                </c:pt>
                <c:pt idx="6">
                  <c:v>7. třída</c:v>
                </c:pt>
                <c:pt idx="7">
                  <c:v>8. třída</c:v>
                </c:pt>
                <c:pt idx="8">
                  <c:v>9. třída</c:v>
                </c:pt>
                <c:pt idx="9">
                  <c:v>10. třída</c:v>
                </c:pt>
              </c:strCache>
            </c:strRef>
          </c:cat>
          <c:val>
            <c:numRef>
              <c:f>graf!$B$7:$K$7</c:f>
              <c:numCache>
                <c:formatCode>General</c:formatCode>
                <c:ptCount val="10"/>
                <c:pt idx="4" formatCode="#,##0">
                  <c:v>26643</c:v>
                </c:pt>
                <c:pt idx="6" formatCode="#,##0">
                  <c:v>34905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403520"/>
        <c:axId val="109405696"/>
      </c:lineChart>
      <c:catAx>
        <c:axId val="10940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0940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405696"/>
        <c:scaling>
          <c:orientation val="minMax"/>
          <c:min val="2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09403520"/>
        <c:crosses val="autoZero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8454371702522979E-2"/>
          <c:y val="0.8451206099237597"/>
          <c:w val="0.79859481560748291"/>
          <c:h val="0.13131358580177491"/>
        </c:manualLayout>
      </c:layout>
      <c:overlay val="0"/>
      <c:spPr>
        <a:solidFill>
          <a:srgbClr val="FFFFCC"/>
        </a:solidFill>
        <a:ln w="25400">
          <a:noFill/>
        </a:ln>
      </c:spPr>
      <c:txPr>
        <a:bodyPr/>
        <a:lstStyle/>
        <a:p>
          <a:pPr>
            <a:defRPr sz="735" b="1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Skutečně vyplacený průměrný měsíční plat příslušníků HZS </a:t>
            </a:r>
            <a:r>
              <a:rPr lang="cs-CZ" dirty="0"/>
              <a:t>                        </a:t>
            </a:r>
            <a:r>
              <a:rPr lang="en-US" dirty="0"/>
              <a:t>za </a:t>
            </a:r>
            <a:r>
              <a:rPr lang="cs-CZ" dirty="0"/>
              <a:t>období </a:t>
            </a:r>
            <a:r>
              <a:rPr lang="cs-CZ" dirty="0" smtClean="0"/>
              <a:t>2001 </a:t>
            </a:r>
            <a:r>
              <a:rPr lang="cs-CZ" dirty="0"/>
              <a:t>- 2013 </a:t>
            </a:r>
            <a:r>
              <a:rPr lang="cs-CZ" sz="1200" dirty="0"/>
              <a:t>(v Kč)</a:t>
            </a:r>
            <a:endParaRPr lang="en-US" dirty="0"/>
          </a:p>
        </c:rich>
      </c:tx>
      <c:layout>
        <c:manualLayout>
          <c:xMode val="edge"/>
          <c:yMode val="edge"/>
          <c:x val="0.15185680825771217"/>
          <c:y val="2.721005847717716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'vývoj průměrného platu přísluš'!$B$2</c:f>
              <c:strCache>
                <c:ptCount val="1"/>
                <c:pt idx="0">
                  <c:v>Skutečně vyplacený průměrný měsíční plat příslušníků HZS za daný rok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'vývoj průměrného platu přísluš'!$A$3:$A$15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'vývoj průměrného platu přísluš'!$B$3:$B$15</c:f>
              <c:numCache>
                <c:formatCode>#,##0</c:formatCode>
                <c:ptCount val="13"/>
                <c:pt idx="0">
                  <c:v>20649</c:v>
                </c:pt>
                <c:pt idx="1">
                  <c:v>22200</c:v>
                </c:pt>
                <c:pt idx="2">
                  <c:v>24814</c:v>
                </c:pt>
                <c:pt idx="3">
                  <c:v>25765</c:v>
                </c:pt>
                <c:pt idx="4">
                  <c:v>29108</c:v>
                </c:pt>
                <c:pt idx="5">
                  <c:v>30522</c:v>
                </c:pt>
                <c:pt idx="6">
                  <c:v>33071</c:v>
                </c:pt>
                <c:pt idx="7">
                  <c:v>33819</c:v>
                </c:pt>
                <c:pt idx="8">
                  <c:v>34642</c:v>
                </c:pt>
                <c:pt idx="9">
                  <c:v>34312</c:v>
                </c:pt>
                <c:pt idx="10">
                  <c:v>31906</c:v>
                </c:pt>
                <c:pt idx="11">
                  <c:v>31942</c:v>
                </c:pt>
                <c:pt idx="12">
                  <c:v>32191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19520"/>
        <c:axId val="106898176"/>
      </c:barChart>
      <c:catAx>
        <c:axId val="10941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898176"/>
        <c:crosses val="autoZero"/>
        <c:auto val="1"/>
        <c:lblAlgn val="ctr"/>
        <c:lblOffset val="100"/>
        <c:noMultiLvlLbl val="0"/>
      </c:catAx>
      <c:valAx>
        <c:axId val="10689817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09419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Skutečně vykázaný průměrný měsíční plat občanských zaměstnanců za </a:t>
            </a:r>
            <a:r>
              <a:rPr lang="cs-CZ" dirty="0"/>
              <a:t>období</a:t>
            </a:r>
            <a:r>
              <a:rPr lang="cs-CZ" baseline="0" dirty="0"/>
              <a:t> </a:t>
            </a:r>
            <a:r>
              <a:rPr lang="cs-CZ" baseline="0" dirty="0" smtClean="0"/>
              <a:t>2001 </a:t>
            </a:r>
            <a:r>
              <a:rPr lang="cs-CZ" baseline="0" dirty="0"/>
              <a:t>- 2013 </a:t>
            </a:r>
            <a:r>
              <a:rPr lang="cs-CZ" sz="1200" baseline="0" dirty="0"/>
              <a:t>(v Kč)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'vývoj průměrného platu o.z'!$B$2</c:f>
              <c:strCache>
                <c:ptCount val="1"/>
                <c:pt idx="0">
                  <c:v>Skutečně vykázaný průměrný měsíční plat občanských zaměstnanců za daný rok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'vývoj průměrného platu o.z'!$A$3:$A$15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'vývoj průměrného platu o.z'!$B$3:$B$15</c:f>
              <c:numCache>
                <c:formatCode>#,##0</c:formatCode>
                <c:ptCount val="13"/>
                <c:pt idx="0">
                  <c:v>14757</c:v>
                </c:pt>
                <c:pt idx="1">
                  <c:v>16074</c:v>
                </c:pt>
                <c:pt idx="2">
                  <c:v>17739</c:v>
                </c:pt>
                <c:pt idx="3">
                  <c:v>17858</c:v>
                </c:pt>
                <c:pt idx="4">
                  <c:v>18111</c:v>
                </c:pt>
                <c:pt idx="5">
                  <c:v>20581</c:v>
                </c:pt>
                <c:pt idx="6">
                  <c:v>22222</c:v>
                </c:pt>
                <c:pt idx="7">
                  <c:v>23228</c:v>
                </c:pt>
                <c:pt idx="8">
                  <c:v>23578</c:v>
                </c:pt>
                <c:pt idx="9">
                  <c:v>24442</c:v>
                </c:pt>
                <c:pt idx="10">
                  <c:v>23528</c:v>
                </c:pt>
                <c:pt idx="11">
                  <c:v>22865</c:v>
                </c:pt>
                <c:pt idx="12">
                  <c:v>24458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936576"/>
        <c:axId val="106942464"/>
      </c:barChart>
      <c:catAx>
        <c:axId val="1069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942464"/>
        <c:crosses val="autoZero"/>
        <c:auto val="1"/>
        <c:lblAlgn val="ctr"/>
        <c:lblOffset val="100"/>
        <c:noMultiLvlLbl val="0"/>
      </c:catAx>
      <c:valAx>
        <c:axId val="1069424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06936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Skutečně vyčerpaný objem platových prostředků občanských zaměstnanců </a:t>
            </a:r>
            <a:r>
              <a:rPr lang="cs-CZ" dirty="0"/>
              <a:t>za období </a:t>
            </a:r>
            <a:r>
              <a:rPr lang="cs-CZ" dirty="0" smtClean="0"/>
              <a:t>200 </a:t>
            </a:r>
            <a:r>
              <a:rPr lang="cs-CZ" dirty="0"/>
              <a:t>- 2013</a:t>
            </a:r>
            <a:r>
              <a:rPr lang="en-US" dirty="0"/>
              <a:t> </a:t>
            </a:r>
            <a:r>
              <a:rPr lang="en-US" sz="1200" dirty="0"/>
              <a:t>(v</a:t>
            </a:r>
            <a:r>
              <a:rPr lang="cs-CZ" sz="1200" dirty="0"/>
              <a:t> mil</a:t>
            </a:r>
            <a:r>
              <a:rPr lang="en-US" sz="1200" dirty="0"/>
              <a:t>. Kč)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'skutečně vyplacený objem o.z.'!$B$1</c:f>
              <c:strCache>
                <c:ptCount val="1"/>
                <c:pt idx="0">
                  <c:v>Skutečně vyčerpaný objem platových prostředků občanských zaměstnanců v daném roce (v tis. Kč)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'skutečně vyplacený objem o.z.'!$A$2:$A$14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'skutečně vyplacený objem o.z.'!$B$2:$B$14</c:f>
              <c:numCache>
                <c:formatCode>General</c:formatCode>
                <c:ptCount val="13"/>
                <c:pt idx="0">
                  <c:v>213.2</c:v>
                </c:pt>
                <c:pt idx="1">
                  <c:v>209.1</c:v>
                </c:pt>
                <c:pt idx="2">
                  <c:v>215.4</c:v>
                </c:pt>
                <c:pt idx="3">
                  <c:v>114.6</c:v>
                </c:pt>
                <c:pt idx="4">
                  <c:v>162.1</c:v>
                </c:pt>
                <c:pt idx="5">
                  <c:v>277.39999999999992</c:v>
                </c:pt>
                <c:pt idx="6">
                  <c:v>298.39999999999992</c:v>
                </c:pt>
                <c:pt idx="7">
                  <c:v>313.60000000000002</c:v>
                </c:pt>
                <c:pt idx="8">
                  <c:v>332</c:v>
                </c:pt>
                <c:pt idx="9">
                  <c:v>342.6</c:v>
                </c:pt>
                <c:pt idx="10">
                  <c:v>311.89999999999992</c:v>
                </c:pt>
                <c:pt idx="11">
                  <c:v>293.8</c:v>
                </c:pt>
                <c:pt idx="12">
                  <c:v>280.60000000000002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623360"/>
        <c:axId val="108624896"/>
      </c:barChart>
      <c:catAx>
        <c:axId val="10862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624896"/>
        <c:crosses val="autoZero"/>
        <c:auto val="1"/>
        <c:lblAlgn val="ctr"/>
        <c:lblOffset val="100"/>
        <c:noMultiLvlLbl val="0"/>
      </c:catAx>
      <c:valAx>
        <c:axId val="108624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623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95981237489623E-2"/>
          <c:y val="0.22391682869204327"/>
          <c:w val="0.92332160833353738"/>
          <c:h val="0.586207140056506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 událostí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dLbls>
            <c:dLbl>
              <c:idx val="0"/>
              <c:layout>
                <c:manualLayout>
                  <c:x val="1.3064392022285605E-2"/>
                  <c:y val="-3.4164880520436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982940167141916E-3"/>
                  <c:y val="-3.8435490585490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64392022285589E-2"/>
                  <c:y val="-4.2706100650545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321960111427947E-3"/>
                  <c:y val="-1.2811830195163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980368436428877E-3"/>
                  <c:y val="-2.9894270455381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064392022285589E-2"/>
                  <c:y val="-1.7082440260218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5321960111427947E-3"/>
                  <c:y val="-2.5623660390327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5623660390327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330490027856987E-2"/>
                  <c:y val="-2.9894270455381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 b="1">
                    <a:solidFill>
                      <a:srgbClr val="0000FF"/>
                    </a:solidFill>
                    <a:latin typeface="+mn-l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List1!$B$2:$B$10</c:f>
              <c:numCache>
                <c:formatCode>#,##0</c:formatCode>
                <c:ptCount val="9"/>
                <c:pt idx="0">
                  <c:v>7110</c:v>
                </c:pt>
                <c:pt idx="1">
                  <c:v>9182</c:v>
                </c:pt>
                <c:pt idx="2">
                  <c:v>8974</c:v>
                </c:pt>
                <c:pt idx="3">
                  <c:v>14558</c:v>
                </c:pt>
                <c:pt idx="4">
                  <c:v>11170</c:v>
                </c:pt>
                <c:pt idx="5">
                  <c:v>11520</c:v>
                </c:pt>
                <c:pt idx="6">
                  <c:v>8080</c:v>
                </c:pt>
                <c:pt idx="7">
                  <c:v>10640</c:v>
                </c:pt>
                <c:pt idx="8">
                  <c:v>13340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shape val="cylinder"/>
        <c:axId val="106332928"/>
        <c:axId val="106334464"/>
        <c:axId val="0"/>
      </c:bar3DChart>
      <c:catAx>
        <c:axId val="10633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>
                <a:latin typeface="Lucida Sans" pitchFamily="34" charset="0"/>
              </a:defRPr>
            </a:pPr>
            <a:endParaRPr lang="cs-CZ"/>
          </a:p>
        </c:txPr>
        <c:crossAx val="106334464"/>
        <c:crosses val="autoZero"/>
        <c:auto val="1"/>
        <c:lblAlgn val="ctr"/>
        <c:lblOffset val="100"/>
        <c:noMultiLvlLbl val="0"/>
      </c:catAx>
      <c:valAx>
        <c:axId val="1063344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63329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498815143750905E-2"/>
          <c:y val="0.14253026540072855"/>
          <c:w val="0.92105515171858021"/>
          <c:h val="0.656566426761625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 událostí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257619988829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405484670608324E-3"/>
                  <c:y val="-3.3536533035465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02742335304024E-2"/>
                  <c:y val="-1.257619988829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62193868243219E-2"/>
                  <c:y val="-4.1920666294331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216454011824148E-3"/>
                  <c:y val="-8.3841332588663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24329080236483E-2"/>
                  <c:y val="-8.3841332588663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202742335304024E-2"/>
                  <c:y val="-2.515239977659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162193868243219E-2"/>
                  <c:y val="-1.257619988829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162193868243219E-2"/>
                  <c:y val="-3.3536533035465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 b="1">
                    <a:solidFill>
                      <a:srgbClr val="FF0000"/>
                    </a:solidFill>
                    <a:latin typeface="Garamond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 formatCode="#,##0">
                  <c:v>2013</c:v>
                </c:pt>
              </c:numCache>
            </c:numRef>
          </c:cat>
          <c:val>
            <c:numRef>
              <c:f>List1!$B$2:$B$10</c:f>
              <c:numCache>
                <c:formatCode>#,##0</c:formatCode>
                <c:ptCount val="9"/>
                <c:pt idx="0">
                  <c:v>1634</c:v>
                </c:pt>
                <c:pt idx="1">
                  <c:v>1938</c:v>
                </c:pt>
                <c:pt idx="2">
                  <c:v>2158</c:v>
                </c:pt>
                <c:pt idx="3">
                  <c:v>5277</c:v>
                </c:pt>
                <c:pt idx="4">
                  <c:v>2166</c:v>
                </c:pt>
                <c:pt idx="5">
                  <c:v>1956</c:v>
                </c:pt>
                <c:pt idx="6">
                  <c:v>2241</c:v>
                </c:pt>
                <c:pt idx="7">
                  <c:v>2862</c:v>
                </c:pt>
                <c:pt idx="8">
                  <c:v>2402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shape val="cylinder"/>
        <c:axId val="106383616"/>
        <c:axId val="106389504"/>
        <c:axId val="0"/>
      </c:bar3DChart>
      <c:catAx>
        <c:axId val="10638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>
                <a:latin typeface="Lucida Sans" pitchFamily="34" charset="0"/>
              </a:defRPr>
            </a:pPr>
            <a:endParaRPr lang="cs-CZ"/>
          </a:p>
        </c:txPr>
        <c:crossAx val="106389504"/>
        <c:crosses val="autoZero"/>
        <c:auto val="1"/>
        <c:lblAlgn val="ctr"/>
        <c:lblOffset val="100"/>
        <c:noMultiLvlLbl val="0"/>
      </c:catAx>
      <c:valAx>
        <c:axId val="1063895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638361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Vydaná stanoviska</a:t>
            </a:r>
          </a:p>
        </c:rich>
      </c:tx>
      <c:layout>
        <c:manualLayout>
          <c:xMode val="edge"/>
          <c:yMode val="edge"/>
          <c:x val="0.42542360834585741"/>
          <c:y val="2.77776314749954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'SPD Stanoviska'!$A$23</c:f>
              <c:strCache>
                <c:ptCount val="1"/>
                <c:pt idx="0">
                  <c:v>Počet vydaných stanovisek </c:v>
                </c:pt>
              </c:strCache>
            </c:strRef>
          </c:tx>
          <c:invertIfNegative val="0"/>
          <c:cat>
            <c:numRef>
              <c:f>'SPD Stanoviska'!$I$21:$N$21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'SPD Stanoviska'!$I$23:$N$23</c:f>
              <c:numCache>
                <c:formatCode>#,##0</c:formatCode>
                <c:ptCount val="6"/>
                <c:pt idx="0">
                  <c:v>75160</c:v>
                </c:pt>
                <c:pt idx="1">
                  <c:v>75233</c:v>
                </c:pt>
                <c:pt idx="2">
                  <c:v>74861</c:v>
                </c:pt>
                <c:pt idx="3">
                  <c:v>78946</c:v>
                </c:pt>
                <c:pt idx="4">
                  <c:v>80140</c:v>
                </c:pt>
                <c:pt idx="5">
                  <c:v>78280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82656"/>
        <c:axId val="93103232"/>
      </c:barChart>
      <c:catAx>
        <c:axId val="9298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93103232"/>
        <c:crosses val="autoZero"/>
        <c:auto val="1"/>
        <c:lblAlgn val="ctr"/>
        <c:lblOffset val="100"/>
        <c:noMultiLvlLbl val="0"/>
      </c:catAx>
      <c:valAx>
        <c:axId val="9310323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929826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Počet spisů o požárech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#</c:v>
          </c:tx>
          <c:invertIfNegative val="0"/>
          <c:cat>
            <c:numRef>
              <c:f>ZPP!$I$22:$N$22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ZPP!$I$23:$N$23</c:f>
              <c:numCache>
                <c:formatCode>#,##0</c:formatCode>
                <c:ptCount val="6"/>
                <c:pt idx="0">
                  <c:v>9623</c:v>
                </c:pt>
                <c:pt idx="1">
                  <c:v>9559</c:v>
                </c:pt>
                <c:pt idx="2">
                  <c:v>9919</c:v>
                </c:pt>
                <c:pt idx="3">
                  <c:v>9510</c:v>
                </c:pt>
                <c:pt idx="4">
                  <c:v>8861</c:v>
                </c:pt>
                <c:pt idx="5" formatCode="General">
                  <c:v>8517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05792"/>
        <c:axId val="95107328"/>
      </c:barChart>
      <c:catAx>
        <c:axId val="9510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95107328"/>
        <c:crosses val="autoZero"/>
        <c:auto val="1"/>
        <c:lblAlgn val="ctr"/>
        <c:lblOffset val="100"/>
        <c:noMultiLvlLbl val="0"/>
      </c:catAx>
      <c:valAx>
        <c:axId val="9510732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95105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sz="1200" b="0" i="0" u="none" strike="noStrike" baseline="0" dirty="0">
                <a:solidFill>
                  <a:srgbClr val="333333"/>
                </a:solidFill>
                <a:latin typeface="Calibri"/>
              </a:rPr>
              <a:t>Počet požárně technických </a:t>
            </a:r>
            <a:r>
              <a:rPr lang="cs-CZ" sz="1200" b="0" i="0" u="none" strike="noStrike" baseline="0" dirty="0" smtClean="0">
                <a:solidFill>
                  <a:srgbClr val="333333"/>
                </a:solidFill>
                <a:latin typeface="Calibri"/>
              </a:rPr>
              <a:t>expertiz</a:t>
            </a:r>
            <a:endParaRPr lang="cs-CZ" sz="1200" b="0" i="0" u="none" strike="noStrike" baseline="0" dirty="0">
              <a:solidFill>
                <a:srgbClr val="333333"/>
              </a:solidFill>
              <a:latin typeface="Calibri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#</c:v>
          </c:tx>
          <c:invertIfNegative val="0"/>
          <c:cat>
            <c:numRef>
              <c:f>ZPP!$I$47:$N$47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ZPP!$I$48:$N$48</c:f>
              <c:numCache>
                <c:formatCode>General</c:formatCode>
                <c:ptCount val="6"/>
                <c:pt idx="0">
                  <c:v>511</c:v>
                </c:pt>
                <c:pt idx="1">
                  <c:v>463</c:v>
                </c:pt>
                <c:pt idx="2">
                  <c:v>452</c:v>
                </c:pt>
                <c:pt idx="3" formatCode="#,##0">
                  <c:v>592</c:v>
                </c:pt>
                <c:pt idx="4">
                  <c:v>507</c:v>
                </c:pt>
                <c:pt idx="5">
                  <c:v>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50208"/>
        <c:axId val="78351744"/>
      </c:barChart>
      <c:catAx>
        <c:axId val="7835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78351744"/>
        <c:crosses val="autoZero"/>
        <c:auto val="1"/>
        <c:lblAlgn val="ctr"/>
        <c:lblOffset val="100"/>
        <c:noMultiLvlLbl val="0"/>
      </c:catAx>
      <c:valAx>
        <c:axId val="78351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78350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/>
              <a:t>V</a:t>
            </a:r>
            <a:r>
              <a:rPr lang="en-US" dirty="0"/>
              <a:t>ývoj rozpočtovaných početních stavů příslušníků HZS</a:t>
            </a:r>
            <a:r>
              <a:rPr lang="cs-CZ" dirty="0"/>
              <a:t> za </a:t>
            </a:r>
            <a:r>
              <a:rPr lang="cs-CZ" dirty="0" smtClean="0"/>
              <a:t>období 2001 - 2013</a:t>
            </a:r>
            <a:endParaRPr lang="cs-CZ" dirty="0"/>
          </a:p>
          <a:p>
            <a:pPr>
              <a:defRPr/>
            </a:pPr>
            <a:r>
              <a:rPr lang="en-US" dirty="0"/>
              <a:t>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'vývoj početních stavů přísl.'!$B$2</c:f>
              <c:strCache>
                <c:ptCount val="1"/>
                <c:pt idx="0">
                  <c:v>vývoj rozpočtovaných početních stavů příslušníků HZS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8276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4084986725612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9472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9599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9765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9343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9385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9394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9614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9614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0816997345123688E-3"/>
                  <c:y val="6.1633281972265025E-3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9</a:t>
                    </a:r>
                    <a:r>
                      <a:rPr lang="en-US" dirty="0" smtClean="0"/>
                      <a:t>480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9330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9330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'vývoj početních stavů přísl.'!$A$3:$A$15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'vývoj početních stavů přísl.'!$B$3:$B$15</c:f>
              <c:numCache>
                <c:formatCode>#,##0</c:formatCode>
                <c:ptCount val="13"/>
                <c:pt idx="0">
                  <c:v>8276</c:v>
                </c:pt>
                <c:pt idx="1">
                  <c:v>8904</c:v>
                </c:pt>
                <c:pt idx="2">
                  <c:v>9472</c:v>
                </c:pt>
                <c:pt idx="3">
                  <c:v>9599</c:v>
                </c:pt>
                <c:pt idx="4">
                  <c:v>9765</c:v>
                </c:pt>
                <c:pt idx="5">
                  <c:v>9343</c:v>
                </c:pt>
                <c:pt idx="6">
                  <c:v>9385</c:v>
                </c:pt>
                <c:pt idx="7">
                  <c:v>9394</c:v>
                </c:pt>
                <c:pt idx="8">
                  <c:v>9614</c:v>
                </c:pt>
                <c:pt idx="9">
                  <c:v>9614</c:v>
                </c:pt>
                <c:pt idx="10">
                  <c:v>9480</c:v>
                </c:pt>
                <c:pt idx="11">
                  <c:v>9330</c:v>
                </c:pt>
                <c:pt idx="12">
                  <c:v>9330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80416"/>
        <c:axId val="78419072"/>
      </c:barChart>
      <c:catAx>
        <c:axId val="7838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419072"/>
        <c:crosses val="autoZero"/>
        <c:auto val="1"/>
        <c:lblAlgn val="ctr"/>
        <c:lblOffset val="100"/>
        <c:noMultiLvlLbl val="0"/>
      </c:catAx>
      <c:valAx>
        <c:axId val="7841907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78380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/>
              <a:t>V</a:t>
            </a:r>
            <a:r>
              <a:rPr lang="en-US" dirty="0"/>
              <a:t>ývoj rozpočtovaných početních </a:t>
            </a:r>
            <a:r>
              <a:rPr lang="en-US" dirty="0" err="1"/>
              <a:t>stavů</a:t>
            </a:r>
            <a:r>
              <a:rPr lang="en-US" dirty="0"/>
              <a:t> </a:t>
            </a:r>
            <a:r>
              <a:rPr lang="en-US" dirty="0" err="1" smtClean="0"/>
              <a:t>občanských</a:t>
            </a:r>
            <a:r>
              <a:rPr lang="cs-CZ" baseline="0" dirty="0" smtClean="0"/>
              <a:t> </a:t>
            </a:r>
            <a:r>
              <a:rPr lang="en-US" dirty="0" err="1" smtClean="0"/>
              <a:t>zaměstnanců</a:t>
            </a:r>
            <a:r>
              <a:rPr lang="cs-CZ" baseline="0" dirty="0" smtClean="0"/>
              <a:t> </a:t>
            </a:r>
            <a:r>
              <a:rPr lang="cs-CZ" dirty="0" smtClean="0"/>
              <a:t>za období 2001 - 2013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'vývoj početních stavů o.z.'!$B$1</c:f>
              <c:strCache>
                <c:ptCount val="1"/>
                <c:pt idx="0">
                  <c:v>vývoj rozpočtovaných početních stavů občanských zaměstnanců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1286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1107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1022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900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751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1132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1132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1131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1183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1183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1183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1113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978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'vývoj početních stavů o.z.'!$A$2:$A$14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'vývoj početních stavů o.z.'!$B$2:$B$14</c:f>
              <c:numCache>
                <c:formatCode>#,##0</c:formatCode>
                <c:ptCount val="13"/>
                <c:pt idx="0">
                  <c:v>1286</c:v>
                </c:pt>
                <c:pt idx="1">
                  <c:v>1107</c:v>
                </c:pt>
                <c:pt idx="2">
                  <c:v>1022</c:v>
                </c:pt>
                <c:pt idx="3">
                  <c:v>900</c:v>
                </c:pt>
                <c:pt idx="4">
                  <c:v>751</c:v>
                </c:pt>
                <c:pt idx="5">
                  <c:v>1132</c:v>
                </c:pt>
                <c:pt idx="6">
                  <c:v>1132</c:v>
                </c:pt>
                <c:pt idx="7">
                  <c:v>1131</c:v>
                </c:pt>
                <c:pt idx="8">
                  <c:v>1183</c:v>
                </c:pt>
                <c:pt idx="9">
                  <c:v>1183</c:v>
                </c:pt>
                <c:pt idx="10">
                  <c:v>1183</c:v>
                </c:pt>
                <c:pt idx="11">
                  <c:v>1113</c:v>
                </c:pt>
                <c:pt idx="12">
                  <c:v>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06624"/>
        <c:axId val="94728576"/>
      </c:barChart>
      <c:catAx>
        <c:axId val="7850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728576"/>
        <c:crosses val="autoZero"/>
        <c:auto val="1"/>
        <c:lblAlgn val="ctr"/>
        <c:lblOffset val="100"/>
        <c:noMultiLvlLbl val="0"/>
      </c:catAx>
      <c:valAx>
        <c:axId val="9472857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78506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0.12658</cdr:x>
      <cdr:y>0.76959</cdr:y>
    </cdr:from>
    <cdr:to>
      <cdr:x>0.28732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20080" y="38884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D869-0E0D-48A8-AC23-E616147A9C1A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61ACB-33B4-4A37-97AC-A293B07BB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878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DD93C-0F45-4596-BD4E-CBC426FEAA89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A70D9-18B5-419F-89CE-92F931C54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1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343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 smtClean="0">
                <a:effectLst/>
                <a:latin typeface="Times New Roman" pitchFamily="18" charset="0"/>
                <a:cs typeface="Times New Roman" pitchFamily="18" charset="0"/>
              </a:rPr>
              <a:t>Cíl cvičení: </a:t>
            </a:r>
            <a:r>
              <a:rPr lang="cs-CZ" sz="1200" dirty="0" smtClean="0">
                <a:effectLst/>
                <a:latin typeface="Times New Roman" pitchFamily="18" charset="0"/>
                <a:cs typeface="Times New Roman" pitchFamily="18" charset="0"/>
              </a:rPr>
              <a:t>vyslání modulu na mezinárodní záchrannou operaci při simulovaném zemětřesení, široká mezinárodní účast (týmy z Velké Británie, Islandu, Slovinsko, Estonsko, mezinárodní koordinátoři a pozorovatelé), složité podmínky pro přepravu, soběstačnost, 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35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Rozvojová spolupráce s HZS Moldavska bude pokračovat i v roce 2014.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Belfast =</a:t>
            </a:r>
            <a:r>
              <a:rPr lang="cs-CZ" baseline="0" dirty="0" smtClean="0"/>
              <a:t> n</a:t>
            </a:r>
            <a:r>
              <a:rPr lang="cs-CZ" dirty="0" smtClean="0"/>
              <a:t>ěkolik tisíc sportovců,</a:t>
            </a:r>
            <a:r>
              <a:rPr lang="cs-CZ" baseline="0" dirty="0" smtClean="0"/>
              <a:t> 56 disciplín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908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353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13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35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353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353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17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35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0D9-18B5-419F-89CE-92F931C5450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D26ED93-6127-40D7-8B72-2BD83DAECFE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E792D19-4A5A-4007-A69E-31EBBB89ED3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lavackovakaterina\Desktop\AKCE%202014\Bilan&#269;n&#237;%20TK%20za%20r.%202013%20-%2029.1.2014\Hasivo_oleje.wmv" TargetMode="External"/><Relationship Id="rId1" Type="http://schemas.microsoft.com/office/2007/relationships/media" Target="file:///C:\Users\hlavackovakaterina\Desktop\AKCE%202014\Bilan&#269;n&#237;%20TK%20za%20r.%202013%20-%2029.1.2014\Hasivo_oleje.wm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26" Type="http://schemas.openxmlformats.org/officeDocument/2006/relationships/image" Target="../media/image68.jpeg"/><Relationship Id="rId3" Type="http://schemas.openxmlformats.org/officeDocument/2006/relationships/image" Target="../media/image45.jpeg"/><Relationship Id="rId21" Type="http://schemas.openxmlformats.org/officeDocument/2006/relationships/image" Target="../media/image63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5" Type="http://schemas.openxmlformats.org/officeDocument/2006/relationships/image" Target="../media/image67.jpe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24" Type="http://schemas.openxmlformats.org/officeDocument/2006/relationships/image" Target="../media/image66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23" Type="http://schemas.openxmlformats.org/officeDocument/2006/relationships/image" Target="../media/image65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Relationship Id="rId22" Type="http://schemas.openxmlformats.org/officeDocument/2006/relationships/image" Target="../media/image64.jpeg"/><Relationship Id="rId27" Type="http://schemas.openxmlformats.org/officeDocument/2006/relationships/image" Target="../media/image69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jpg"/><Relationship Id="rId4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543800" cy="1524000"/>
          </a:xfrm>
        </p:spPr>
        <p:txBody>
          <a:bodyPr/>
          <a:lstStyle/>
          <a:p>
            <a:r>
              <a:rPr lang="cs-CZ" dirty="0" smtClean="0"/>
              <a:t>BILANČNÍ TISKOVÁ KONFERENCE </a:t>
            </a:r>
            <a:br>
              <a:rPr lang="cs-CZ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6000" dirty="0" smtClean="0"/>
              <a:t>29. ledna 2014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488832" cy="990600"/>
          </a:xfrm>
        </p:spPr>
        <p:txBody>
          <a:bodyPr>
            <a:noAutofit/>
          </a:bodyPr>
          <a:lstStyle/>
          <a:p>
            <a:pPr algn="ctr"/>
            <a:r>
              <a:rPr lang="cs-CZ" sz="3800" dirty="0" smtClean="0"/>
              <a:t>MV – generální ředitelství HZS ČR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27490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zadinafrantisek.GRH\Documents\Prezentace\Trafo\20130618A_Trafo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r="26345"/>
          <a:stretch/>
        </p:blipFill>
        <p:spPr bwMode="auto">
          <a:xfrm>
            <a:off x="6084169" y="3501008"/>
            <a:ext cx="2339340" cy="25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296144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NEJVĚTŠÍ POŽÁRY 2013</a:t>
            </a:r>
            <a:br>
              <a:rPr lang="cs-CZ" sz="4000" dirty="0" smtClean="0"/>
            </a:br>
            <a:r>
              <a:rPr lang="cs-CZ" sz="2000" dirty="0" smtClean="0"/>
              <a:t>(se škodou 50 mil. Kč a vyšší)</a:t>
            </a:r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251520" y="1916832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720000" algn="just">
              <a:spcBef>
                <a:spcPts val="400"/>
              </a:spcBef>
              <a:buClr>
                <a:srgbClr val="C00000"/>
              </a:buClr>
            </a:pPr>
            <a:r>
              <a:rPr lang="cs-CZ" dirty="0" smtClean="0"/>
              <a:t>09.01</a:t>
            </a:r>
            <a:r>
              <a:rPr lang="cs-CZ" dirty="0"/>
              <a:t>. </a:t>
            </a:r>
            <a:r>
              <a:rPr lang="cs-CZ" dirty="0" smtClean="0"/>
              <a:t>	</a:t>
            </a:r>
            <a:r>
              <a:rPr lang="cs-CZ" b="1" dirty="0" smtClean="0"/>
              <a:t>Sklad </a:t>
            </a:r>
            <a:r>
              <a:rPr lang="cs-CZ" b="1" dirty="0"/>
              <a:t>elektroniky v budově průmyslového areálu bývalého </a:t>
            </a:r>
            <a:r>
              <a:rPr lang="cs-CZ" b="1" dirty="0" smtClean="0"/>
              <a:t>podniku SVIT</a:t>
            </a:r>
            <a:r>
              <a:rPr lang="cs-CZ" b="1" dirty="0"/>
              <a:t>,</a:t>
            </a:r>
            <a:r>
              <a:rPr lang="cs-CZ" dirty="0"/>
              <a:t> Zlín. Příčina: vznícení hořlavin od zářivkového tělesa</a:t>
            </a:r>
            <a:r>
              <a:rPr lang="cs-CZ" dirty="0" smtClean="0"/>
              <a:t>.</a:t>
            </a:r>
          </a:p>
          <a:p>
            <a:pPr marL="895350" indent="-720000" algn="just">
              <a:spcBef>
                <a:spcPts val="400"/>
              </a:spcBef>
              <a:buClr>
                <a:srgbClr val="C00000"/>
              </a:buClr>
            </a:pPr>
            <a:r>
              <a:rPr lang="cs-CZ" dirty="0" smtClean="0"/>
              <a:t>	</a:t>
            </a:r>
            <a:r>
              <a:rPr lang="cs-CZ" b="1" dirty="0" smtClean="0">
                <a:solidFill>
                  <a:srgbClr val="C00000"/>
                </a:solidFill>
              </a:rPr>
              <a:t>Škoda: 398 </a:t>
            </a:r>
            <a:r>
              <a:rPr lang="cs-CZ" b="1" dirty="0">
                <a:solidFill>
                  <a:srgbClr val="C00000"/>
                </a:solidFill>
              </a:rPr>
              <a:t>551 000 Kč. </a:t>
            </a:r>
            <a:r>
              <a:rPr lang="cs-CZ" dirty="0"/>
              <a:t>Zraněny: 4 osoby.</a:t>
            </a:r>
          </a:p>
          <a:p>
            <a:pPr marL="895350" indent="-720000" algn="just">
              <a:spcBef>
                <a:spcPts val="400"/>
              </a:spcBef>
              <a:buClr>
                <a:srgbClr val="C00000"/>
              </a:buClr>
            </a:pPr>
            <a:r>
              <a:rPr lang="cs-CZ" dirty="0" smtClean="0"/>
              <a:t>29.04</a:t>
            </a:r>
            <a:r>
              <a:rPr lang="cs-CZ" dirty="0"/>
              <a:t>. </a:t>
            </a:r>
            <a:r>
              <a:rPr lang="cs-CZ" dirty="0" smtClean="0"/>
              <a:t>	</a:t>
            </a:r>
            <a:r>
              <a:rPr lang="cs-CZ" b="1" dirty="0" smtClean="0"/>
              <a:t>Čtyřpodlažní </a:t>
            </a:r>
            <a:r>
              <a:rPr lang="cs-CZ" b="1" dirty="0"/>
              <a:t>dům, </a:t>
            </a:r>
            <a:r>
              <a:rPr lang="cs-CZ" dirty="0"/>
              <a:t>Praha 1 – Divadelní ulice. Příčina: výbuch plynu </a:t>
            </a:r>
            <a:r>
              <a:rPr lang="cs-CZ" dirty="0" smtClean="0"/>
              <a:t>po úniku </a:t>
            </a:r>
            <a:r>
              <a:rPr lang="cs-CZ" dirty="0"/>
              <a:t>z plynového řádu. </a:t>
            </a:r>
            <a:r>
              <a:rPr lang="cs-CZ" b="1" dirty="0">
                <a:solidFill>
                  <a:srgbClr val="C00000"/>
                </a:solidFill>
              </a:rPr>
              <a:t>Škoda: 100 000 000 Kč. </a:t>
            </a:r>
            <a:r>
              <a:rPr lang="cs-CZ" dirty="0"/>
              <a:t>Zraněno: 43 osob.</a:t>
            </a:r>
          </a:p>
          <a:p>
            <a:pPr marL="895350" indent="-895350" algn="just">
              <a:spcBef>
                <a:spcPts val="400"/>
              </a:spcBef>
              <a:buClr>
                <a:srgbClr val="C00000"/>
              </a:buClr>
            </a:pPr>
            <a:r>
              <a:rPr lang="cs-CZ" dirty="0" smtClean="0"/>
              <a:t>	Zachráněny</a:t>
            </a:r>
            <a:r>
              <a:rPr lang="cs-CZ" dirty="0"/>
              <a:t>: 2 osoby. Evakuováno: 230 osob.</a:t>
            </a:r>
          </a:p>
          <a:p>
            <a:pPr marL="895350" indent="-720000" algn="just">
              <a:spcBef>
                <a:spcPts val="400"/>
              </a:spcBef>
              <a:buClr>
                <a:srgbClr val="C00000"/>
              </a:buClr>
            </a:pPr>
            <a:r>
              <a:rPr lang="cs-CZ" dirty="0"/>
              <a:t>18.06. </a:t>
            </a:r>
            <a:r>
              <a:rPr lang="cs-CZ" dirty="0" smtClean="0"/>
              <a:t>	</a:t>
            </a:r>
            <a:r>
              <a:rPr lang="cs-CZ" b="1" dirty="0" smtClean="0"/>
              <a:t>Trafostanice </a:t>
            </a:r>
            <a:r>
              <a:rPr lang="cs-CZ" b="1" dirty="0"/>
              <a:t>firmy ČEPS a.s., </a:t>
            </a:r>
            <a:r>
              <a:rPr lang="cs-CZ" dirty="0"/>
              <a:t>Praha – Šeberov.</a:t>
            </a:r>
          </a:p>
          <a:p>
            <a:pPr marL="895350" indent="-895350" algn="just">
              <a:spcBef>
                <a:spcPts val="400"/>
              </a:spcBef>
              <a:buClr>
                <a:srgbClr val="C00000"/>
              </a:buClr>
            </a:pPr>
            <a:r>
              <a:rPr lang="cs-CZ" dirty="0" smtClean="0"/>
              <a:t>	Příčina</a:t>
            </a:r>
            <a:r>
              <a:rPr lang="cs-CZ" dirty="0"/>
              <a:t>: technická závada. </a:t>
            </a:r>
            <a:r>
              <a:rPr lang="cs-CZ" b="1" dirty="0">
                <a:solidFill>
                  <a:srgbClr val="C00000"/>
                </a:solidFill>
              </a:rPr>
              <a:t>Škoda: 100 000 000 Kč.</a:t>
            </a:r>
          </a:p>
          <a:p>
            <a:pPr marL="895350" indent="-720000" algn="just">
              <a:spcBef>
                <a:spcPts val="400"/>
              </a:spcBef>
              <a:buClr>
                <a:srgbClr val="C00000"/>
              </a:buClr>
            </a:pPr>
            <a:r>
              <a:rPr lang="cs-CZ" dirty="0"/>
              <a:t>26.10. </a:t>
            </a:r>
            <a:r>
              <a:rPr lang="cs-CZ" dirty="0" smtClean="0"/>
              <a:t>	</a:t>
            </a:r>
            <a:r>
              <a:rPr lang="cs-CZ" b="1" dirty="0" smtClean="0"/>
              <a:t>Obytný </a:t>
            </a:r>
            <a:r>
              <a:rPr lang="cs-CZ" b="1" dirty="0"/>
              <a:t>dům, </a:t>
            </a:r>
            <a:r>
              <a:rPr lang="cs-CZ" dirty="0"/>
              <a:t>Kadaň, okr. Chomutov.</a:t>
            </a:r>
          </a:p>
          <a:p>
            <a:pPr marL="895350" indent="-895350" algn="just">
              <a:spcBef>
                <a:spcPts val="400"/>
              </a:spcBef>
              <a:buClr>
                <a:srgbClr val="C00000"/>
              </a:buClr>
            </a:pPr>
            <a:r>
              <a:rPr lang="cs-CZ" dirty="0" smtClean="0"/>
              <a:t>	Příčina</a:t>
            </a:r>
            <a:r>
              <a:rPr lang="cs-CZ" dirty="0"/>
              <a:t>: nedbalost při izolačních pracích na střeše. </a:t>
            </a:r>
            <a:endParaRPr lang="cs-CZ" dirty="0" smtClean="0"/>
          </a:p>
          <a:p>
            <a:pPr marL="895350" indent="-895350" algn="just">
              <a:spcBef>
                <a:spcPts val="400"/>
              </a:spcBef>
              <a:buClr>
                <a:srgbClr val="C00000"/>
              </a:buClr>
            </a:pPr>
            <a:r>
              <a:rPr lang="cs-CZ" b="1" dirty="0">
                <a:solidFill>
                  <a:srgbClr val="C00000"/>
                </a:solidFill>
              </a:rPr>
              <a:t>	</a:t>
            </a:r>
            <a:r>
              <a:rPr lang="cs-CZ" b="1" dirty="0" smtClean="0">
                <a:solidFill>
                  <a:srgbClr val="C00000"/>
                </a:solidFill>
              </a:rPr>
              <a:t>Škoda</a:t>
            </a:r>
            <a:r>
              <a:rPr lang="cs-CZ" b="1" dirty="0">
                <a:solidFill>
                  <a:srgbClr val="C00000"/>
                </a:solidFill>
              </a:rPr>
              <a:t>: 50 000 000 </a:t>
            </a:r>
            <a:r>
              <a:rPr lang="cs-CZ" b="1" dirty="0" smtClean="0">
                <a:solidFill>
                  <a:srgbClr val="C00000"/>
                </a:solidFill>
              </a:rPr>
              <a:t>Kč. </a:t>
            </a:r>
            <a:r>
              <a:rPr lang="cs-CZ" dirty="0" smtClean="0"/>
              <a:t>Evakuováno</a:t>
            </a:r>
            <a:r>
              <a:rPr lang="cs-CZ" dirty="0"/>
              <a:t>: 100 osob.</a:t>
            </a:r>
          </a:p>
          <a:p>
            <a:pPr marL="895350" indent="-720000" algn="just">
              <a:spcBef>
                <a:spcPts val="400"/>
              </a:spcBef>
              <a:buClr>
                <a:srgbClr val="C00000"/>
              </a:buClr>
            </a:pPr>
            <a:r>
              <a:rPr lang="cs-CZ" dirty="0"/>
              <a:t>27.12. </a:t>
            </a:r>
            <a:r>
              <a:rPr lang="cs-CZ" dirty="0" smtClean="0"/>
              <a:t>	</a:t>
            </a:r>
            <a:r>
              <a:rPr lang="cs-CZ" b="1" dirty="0" smtClean="0"/>
              <a:t>Skladová </a:t>
            </a:r>
            <a:r>
              <a:rPr lang="cs-CZ" b="1" dirty="0"/>
              <a:t>a výrobní hala</a:t>
            </a:r>
            <a:r>
              <a:rPr lang="cs-CZ" dirty="0"/>
              <a:t> firmy ELMO-PLAST a.s.,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Alojzov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cs-CZ" dirty="0" smtClean="0"/>
              <a:t>	                      okr. Prostějov</a:t>
            </a:r>
            <a:r>
              <a:rPr lang="cs-CZ" dirty="0"/>
              <a:t>. Příčina: v šetření. </a:t>
            </a:r>
            <a:r>
              <a:rPr lang="cs-CZ" b="1" dirty="0">
                <a:solidFill>
                  <a:srgbClr val="C00000"/>
                </a:solidFill>
              </a:rPr>
              <a:t>Škoda: 69 580 000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Kč.</a:t>
            </a:r>
          </a:p>
        </p:txBody>
      </p:sp>
    </p:spTree>
    <p:extLst>
      <p:ext uri="{BB962C8B-B14F-4D97-AF65-F5344CB8AC3E}">
        <p14:creationId xmlns:p14="http://schemas.microsoft.com/office/powerpoint/2010/main" val="35333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584176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ČINNOSTI ZÁCHRANNÉHO ÚTVARU HZS ČR ZA ROK 2013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6917" y="2132856"/>
            <a:ext cx="7920880" cy="410445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b="1" dirty="0"/>
              <a:t>Celkový počet zásahů</a:t>
            </a:r>
            <a:r>
              <a:rPr lang="cs-CZ" sz="2000" dirty="0"/>
              <a:t>		</a:t>
            </a:r>
            <a:r>
              <a:rPr lang="cs-CZ" sz="2000" dirty="0" smtClean="0"/>
              <a:t>		76</a:t>
            </a:r>
          </a:p>
          <a:p>
            <a:pPr marL="355600" indent="-35560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b="1" dirty="0"/>
              <a:t>Průměrná doba zásahu</a:t>
            </a:r>
            <a:r>
              <a:rPr lang="cs-CZ" sz="2000" dirty="0"/>
              <a:t>			</a:t>
            </a:r>
            <a:r>
              <a:rPr lang="cs-CZ" sz="2000" dirty="0" smtClean="0"/>
              <a:t>11 </a:t>
            </a:r>
            <a:r>
              <a:rPr lang="cs-CZ" sz="2000" dirty="0"/>
              <a:t>hod</a:t>
            </a:r>
          </a:p>
          <a:p>
            <a:pPr marL="355600" indent="-35560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b="1" dirty="0"/>
              <a:t>Průměrně najetých km na zásah</a:t>
            </a:r>
            <a:r>
              <a:rPr lang="cs-CZ" sz="2000" dirty="0"/>
              <a:t>		</a:t>
            </a:r>
            <a:r>
              <a:rPr lang="cs-CZ" sz="2000" dirty="0" smtClean="0"/>
              <a:t>1 421,5 </a:t>
            </a:r>
            <a:r>
              <a:rPr lang="cs-CZ" sz="2000" dirty="0"/>
              <a:t>km</a:t>
            </a:r>
          </a:p>
          <a:p>
            <a:pPr marL="355600" indent="-35560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b="1" dirty="0" smtClean="0"/>
              <a:t>Nejvýznamnější zásahy:</a:t>
            </a:r>
            <a:endParaRPr lang="cs-CZ" sz="2000" b="1" dirty="0"/>
          </a:p>
          <a:p>
            <a:pPr marL="892175" lvl="2" indent="-285750">
              <a:lnSpc>
                <a:spcPct val="90000"/>
              </a:lnSpc>
              <a:spcBef>
                <a:spcPts val="400"/>
              </a:spcBef>
              <a:buFontTx/>
              <a:buChar char="-"/>
            </a:pPr>
            <a:r>
              <a:rPr lang="cs-CZ" dirty="0" smtClean="0"/>
              <a:t>Převoz </a:t>
            </a:r>
            <a:r>
              <a:rPr lang="cs-CZ" dirty="0"/>
              <a:t>zabaveného lihu Stojčín </a:t>
            </a:r>
            <a:r>
              <a:rPr lang="cs-CZ" dirty="0" smtClean="0"/>
              <a:t>(1 </a:t>
            </a:r>
            <a:r>
              <a:rPr lang="cs-CZ" dirty="0"/>
              <a:t>mil. </a:t>
            </a:r>
            <a:r>
              <a:rPr lang="cs-CZ" dirty="0" smtClean="0"/>
              <a:t>litrů)</a:t>
            </a:r>
          </a:p>
          <a:p>
            <a:pPr marL="892175" lvl="2" indent="-285750">
              <a:lnSpc>
                <a:spcPct val="90000"/>
              </a:lnSpc>
              <a:spcBef>
                <a:spcPts val="400"/>
              </a:spcBef>
              <a:buFontTx/>
              <a:buChar char="-"/>
            </a:pPr>
            <a:r>
              <a:rPr lang="cs-CZ" dirty="0" smtClean="0"/>
              <a:t>Sněhová kalamita v únoru 2013 (vyprošťování techniky, ...) </a:t>
            </a:r>
          </a:p>
          <a:p>
            <a:pPr marL="892175" lvl="2" indent="-285750">
              <a:lnSpc>
                <a:spcPct val="90000"/>
              </a:lnSpc>
              <a:spcBef>
                <a:spcPts val="400"/>
              </a:spcBef>
              <a:buFontTx/>
              <a:buChar char="-"/>
            </a:pPr>
            <a:r>
              <a:rPr lang="cs-CZ" dirty="0" smtClean="0"/>
              <a:t>Odstraňování </a:t>
            </a:r>
            <a:r>
              <a:rPr lang="cs-CZ" dirty="0"/>
              <a:t>sutin po výbuchu plynu ve Frenštátě </a:t>
            </a:r>
            <a:r>
              <a:rPr lang="cs-CZ" dirty="0" smtClean="0"/>
              <a:t>pod Radhoštěm</a:t>
            </a:r>
          </a:p>
          <a:p>
            <a:pPr marL="892175" lvl="2" indent="-285750">
              <a:lnSpc>
                <a:spcPct val="90000"/>
              </a:lnSpc>
              <a:spcBef>
                <a:spcPts val="400"/>
              </a:spcBef>
              <a:buFontTx/>
              <a:buChar char="-"/>
            </a:pPr>
            <a:r>
              <a:rPr lang="cs-CZ" dirty="0" smtClean="0"/>
              <a:t>Povodně 2013 – 11 x demolice, čerpání, zásobování, ...</a:t>
            </a:r>
            <a:endParaRPr lang="cs-CZ" dirty="0"/>
          </a:p>
          <a:p>
            <a:pPr marL="355600" lvl="2" indent="-352425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b="1" dirty="0" smtClean="0"/>
              <a:t>Podpůrné činnosti ve prospěch HZS, PČR, obcí ČR:</a:t>
            </a:r>
          </a:p>
          <a:p>
            <a:pPr marL="892175" lvl="2" indent="-285750">
              <a:lnSpc>
                <a:spcPct val="90000"/>
              </a:lnSpc>
              <a:spcBef>
                <a:spcPts val="400"/>
              </a:spcBef>
              <a:buFontTx/>
              <a:buChar char="-"/>
            </a:pPr>
            <a:r>
              <a:rPr lang="cs-CZ" b="1" dirty="0" smtClean="0"/>
              <a:t>Demolice</a:t>
            </a:r>
            <a:r>
              <a:rPr lang="cs-CZ" dirty="0" smtClean="0"/>
              <a:t> = 2; </a:t>
            </a:r>
            <a:r>
              <a:rPr lang="cs-CZ" b="1" dirty="0" smtClean="0"/>
              <a:t>Zemní práce </a:t>
            </a:r>
            <a:r>
              <a:rPr lang="cs-CZ" dirty="0" smtClean="0"/>
              <a:t>= 11; </a:t>
            </a:r>
            <a:r>
              <a:rPr lang="cs-CZ" b="1" dirty="0" smtClean="0"/>
              <a:t>Podpora cvičení IZS </a:t>
            </a:r>
            <a:r>
              <a:rPr lang="cs-CZ" dirty="0" smtClean="0"/>
              <a:t>= 8</a:t>
            </a:r>
          </a:p>
          <a:p>
            <a:pPr marL="892175" lvl="2" indent="-285750">
              <a:lnSpc>
                <a:spcPct val="90000"/>
              </a:lnSpc>
              <a:spcBef>
                <a:spcPts val="400"/>
              </a:spcBef>
              <a:buFontTx/>
              <a:buChar char="-"/>
            </a:pPr>
            <a:r>
              <a:rPr lang="cs-CZ" b="1" dirty="0" smtClean="0"/>
              <a:t>Ostatní činnosti </a:t>
            </a:r>
            <a:r>
              <a:rPr lang="cs-CZ" dirty="0" smtClean="0"/>
              <a:t>(přepravy nadrozměrných nákladů) = 76</a:t>
            </a:r>
          </a:p>
          <a:p>
            <a:pPr marL="892175" lvl="2" indent="-285750">
              <a:lnSpc>
                <a:spcPct val="90000"/>
              </a:lnSpc>
              <a:spcBef>
                <a:spcPts val="400"/>
              </a:spcBef>
              <a:buFontTx/>
              <a:buChar char="-"/>
            </a:pPr>
            <a:r>
              <a:rPr lang="cs-CZ" b="1" dirty="0" smtClean="0"/>
              <a:t>Celkem odpracováno </a:t>
            </a:r>
            <a:r>
              <a:rPr lang="cs-CZ" dirty="0" smtClean="0"/>
              <a:t>v rámci demolic a zemních prací 2 000 hod.</a:t>
            </a:r>
          </a:p>
        </p:txBody>
      </p:sp>
    </p:spTree>
    <p:extLst>
      <p:ext uri="{BB962C8B-B14F-4D97-AF65-F5344CB8AC3E}">
        <p14:creationId xmlns:p14="http://schemas.microsoft.com/office/powerpoint/2010/main" val="28698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POVODNĚ 2013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6917" y="1628800"/>
            <a:ext cx="7915524" cy="439248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/>
              <a:t>Povodně probíhaly v červnu a červenci 2013 (</a:t>
            </a:r>
            <a:r>
              <a:rPr lang="cs-CZ" b="1" dirty="0"/>
              <a:t>971</a:t>
            </a:r>
            <a:r>
              <a:rPr lang="cs-CZ" dirty="0"/>
              <a:t> obcí)</a:t>
            </a:r>
          </a:p>
          <a:p>
            <a:pPr marL="355600" indent="-3556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Vláda </a:t>
            </a:r>
            <a:r>
              <a:rPr lang="cs-CZ" dirty="0"/>
              <a:t>ČR vyhlásila pro sedm krajů </a:t>
            </a:r>
            <a:r>
              <a:rPr lang="cs-CZ" b="1" dirty="0"/>
              <a:t>nouzový stav </a:t>
            </a:r>
            <a:r>
              <a:rPr lang="cs-CZ" dirty="0"/>
              <a:t>(</a:t>
            </a:r>
            <a:r>
              <a:rPr lang="cs-CZ" dirty="0" smtClean="0"/>
              <a:t>SCK</a:t>
            </a:r>
            <a:r>
              <a:rPr lang="cs-CZ" dirty="0"/>
              <a:t>, </a:t>
            </a:r>
            <a:r>
              <a:rPr lang="cs-CZ" dirty="0" smtClean="0"/>
              <a:t>JCK</a:t>
            </a:r>
            <a:r>
              <a:rPr lang="cs-CZ" dirty="0"/>
              <a:t>, </a:t>
            </a:r>
            <a:r>
              <a:rPr lang="cs-CZ" dirty="0" smtClean="0"/>
              <a:t>PLK, ÚLK</a:t>
            </a:r>
            <a:r>
              <a:rPr lang="cs-CZ" dirty="0"/>
              <a:t>, </a:t>
            </a:r>
            <a:r>
              <a:rPr lang="cs-CZ" dirty="0" smtClean="0"/>
              <a:t>LIK</a:t>
            </a:r>
            <a:r>
              <a:rPr lang="cs-CZ" dirty="0"/>
              <a:t>, KHK, </a:t>
            </a:r>
            <a:r>
              <a:rPr lang="cs-CZ" dirty="0" smtClean="0"/>
              <a:t>Hl.m.Praha).</a:t>
            </a:r>
            <a:endParaRPr lang="cs-CZ" dirty="0"/>
          </a:p>
          <a:p>
            <a:pPr marL="355600" indent="-3556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Přijato </a:t>
            </a:r>
            <a:r>
              <a:rPr lang="cs-CZ" dirty="0"/>
              <a:t>bylo </a:t>
            </a:r>
            <a:r>
              <a:rPr lang="cs-CZ" b="1" dirty="0" smtClean="0"/>
              <a:t>51.100 </a:t>
            </a:r>
            <a:r>
              <a:rPr lang="cs-CZ" b="1" dirty="0"/>
              <a:t>hovorů</a:t>
            </a:r>
            <a:r>
              <a:rPr lang="cs-CZ" dirty="0"/>
              <a:t> LTV 112 a 150.</a:t>
            </a:r>
          </a:p>
          <a:p>
            <a:pPr marL="355600" indent="-355600"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Evidováno </a:t>
            </a:r>
            <a:r>
              <a:rPr lang="cs-CZ" dirty="0"/>
              <a:t>bylo </a:t>
            </a:r>
            <a:r>
              <a:rPr lang="cs-CZ" b="1" dirty="0" smtClean="0"/>
              <a:t>22.153 </a:t>
            </a:r>
            <a:r>
              <a:rPr lang="cs-CZ" b="1" dirty="0"/>
              <a:t>zásahů </a:t>
            </a:r>
            <a:r>
              <a:rPr lang="cs-CZ" dirty="0"/>
              <a:t>(5 x trhací </a:t>
            </a:r>
            <a:r>
              <a:rPr lang="cs-CZ" dirty="0" smtClean="0"/>
              <a:t>práce, z toho	        1 </a:t>
            </a:r>
            <a:r>
              <a:rPr lang="cs-CZ" dirty="0"/>
              <a:t>x ponton, </a:t>
            </a:r>
            <a:r>
              <a:rPr lang="cs-CZ" dirty="0" smtClean="0"/>
              <a:t>1 </a:t>
            </a:r>
            <a:r>
              <a:rPr lang="cs-CZ" dirty="0"/>
              <a:t>x </a:t>
            </a:r>
            <a:r>
              <a:rPr lang="cs-CZ" dirty="0" smtClean="0"/>
              <a:t>most, 3 x zprůchodňování vodních toků).</a:t>
            </a:r>
            <a:endParaRPr lang="cs-CZ" dirty="0"/>
          </a:p>
          <a:p>
            <a:pPr marL="355600" indent="-3556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zasahovalo </a:t>
            </a:r>
            <a:r>
              <a:rPr lang="cs-CZ" dirty="0"/>
              <a:t>celkem </a:t>
            </a:r>
            <a:r>
              <a:rPr lang="cs-CZ" b="1" dirty="0" smtClean="0"/>
              <a:t>19.435 </a:t>
            </a:r>
            <a:r>
              <a:rPr lang="cs-CZ" b="1" dirty="0"/>
              <a:t>hasičů </a:t>
            </a:r>
            <a:r>
              <a:rPr lang="cs-CZ" dirty="0"/>
              <a:t>z </a:t>
            </a:r>
            <a:r>
              <a:rPr lang="cs-CZ" b="1" dirty="0" smtClean="0"/>
              <a:t>2.073 </a:t>
            </a:r>
            <a:r>
              <a:rPr lang="cs-CZ" b="1" dirty="0"/>
              <a:t>jednotek PO</a:t>
            </a:r>
            <a:r>
              <a:rPr lang="cs-CZ" dirty="0"/>
              <a:t>, z </a:t>
            </a:r>
            <a:r>
              <a:rPr lang="cs-CZ" dirty="0" smtClean="0"/>
              <a:t>toho </a:t>
            </a:r>
            <a:r>
              <a:rPr lang="cs-CZ" b="1" dirty="0" smtClean="0"/>
              <a:t>4.531 </a:t>
            </a:r>
            <a:r>
              <a:rPr lang="cs-CZ" dirty="0"/>
              <a:t>příslušníků HZS </a:t>
            </a:r>
            <a:r>
              <a:rPr lang="cs-CZ" dirty="0" smtClean="0"/>
              <a:t>krajů </a:t>
            </a:r>
            <a:r>
              <a:rPr lang="cs-CZ" dirty="0"/>
              <a:t>a </a:t>
            </a:r>
            <a:r>
              <a:rPr lang="cs-CZ" b="1" dirty="0" smtClean="0"/>
              <a:t>14.904 </a:t>
            </a:r>
            <a:r>
              <a:rPr lang="cs-CZ" dirty="0"/>
              <a:t>hasičů zejména SDH obcí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616917" y="620688"/>
            <a:ext cx="7920880" cy="223224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zraněno</a:t>
            </a:r>
            <a:r>
              <a:rPr lang="cs-CZ" dirty="0"/>
              <a:t> bylo </a:t>
            </a:r>
            <a:r>
              <a:rPr lang="cs-CZ" b="1" dirty="0"/>
              <a:t>59 hasičů </a:t>
            </a:r>
            <a:r>
              <a:rPr lang="cs-CZ" dirty="0"/>
              <a:t>(20 HZS, 39 SDH).</a:t>
            </a:r>
          </a:p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evakuováno</a:t>
            </a:r>
            <a:r>
              <a:rPr lang="cs-CZ" dirty="0"/>
              <a:t> bylo </a:t>
            </a:r>
            <a:r>
              <a:rPr lang="cs-CZ" b="1" dirty="0"/>
              <a:t>26.438 osob</a:t>
            </a:r>
            <a:r>
              <a:rPr lang="cs-CZ" dirty="0"/>
              <a:t>, z toho bylo (řízeně) </a:t>
            </a:r>
            <a:r>
              <a:rPr lang="cs-CZ" b="1" dirty="0"/>
              <a:t>hasiči 8.003 osob</a:t>
            </a:r>
            <a:r>
              <a:rPr lang="cs-CZ" dirty="0"/>
              <a:t> a </a:t>
            </a:r>
            <a:r>
              <a:rPr lang="cs-CZ" b="1" dirty="0"/>
              <a:t>PČR 12.513 </a:t>
            </a:r>
            <a:r>
              <a:rPr lang="cs-CZ" dirty="0"/>
              <a:t>osob (zbytek samovolně).</a:t>
            </a:r>
          </a:p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Bezprostředně </a:t>
            </a:r>
            <a:r>
              <a:rPr lang="cs-CZ" b="1" dirty="0"/>
              <a:t>zachráněno</a:t>
            </a:r>
            <a:r>
              <a:rPr lang="cs-CZ" dirty="0"/>
              <a:t> bylo </a:t>
            </a:r>
            <a:r>
              <a:rPr lang="cs-CZ" b="1" dirty="0"/>
              <a:t>618 osob</a:t>
            </a:r>
            <a:r>
              <a:rPr lang="cs-CZ" dirty="0"/>
              <a:t>.</a:t>
            </a:r>
          </a:p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 souvislosti s povodní došlo </a:t>
            </a:r>
            <a:r>
              <a:rPr lang="cs-CZ" b="1" dirty="0"/>
              <a:t>k úmrtí 15 </a:t>
            </a:r>
            <a:r>
              <a:rPr lang="cs-CZ" b="1" dirty="0" smtClean="0"/>
              <a:t>osob</a:t>
            </a: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618864" y="3284984"/>
            <a:ext cx="7920880" cy="295232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spcBef>
                <a:spcPts val="18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b="1" i="1" dirty="0" smtClean="0"/>
              <a:t>105 800 </a:t>
            </a:r>
            <a:r>
              <a:rPr lang="cs-CZ" i="1" dirty="0"/>
              <a:t>protipovodňových pytlů (58 plniček)</a:t>
            </a:r>
          </a:p>
          <a:p>
            <a:pPr marL="355600" indent="-355600" algn="just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b="1" i="1" dirty="0" smtClean="0"/>
              <a:t>1 310 </a:t>
            </a:r>
            <a:r>
              <a:rPr lang="cs-CZ" i="1" dirty="0"/>
              <a:t>lehátek</a:t>
            </a:r>
          </a:p>
          <a:p>
            <a:pPr marL="355600" indent="-355600" algn="just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b="1" i="1" dirty="0" smtClean="0"/>
              <a:t>7 668 </a:t>
            </a:r>
            <a:r>
              <a:rPr lang="cs-CZ" i="1" dirty="0"/>
              <a:t>litrů </a:t>
            </a:r>
            <a:r>
              <a:rPr lang="cs-CZ" i="1" dirty="0" smtClean="0"/>
              <a:t>SAVA</a:t>
            </a:r>
            <a:endParaRPr lang="cs-CZ" i="1" dirty="0"/>
          </a:p>
          <a:p>
            <a:pPr marL="355600" indent="-355600" algn="just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b="1" i="1" dirty="0" smtClean="0"/>
              <a:t>3 532 </a:t>
            </a:r>
            <a:r>
              <a:rPr lang="cs-CZ" i="1" dirty="0"/>
              <a:t>vysoušečů (</a:t>
            </a:r>
            <a:r>
              <a:rPr lang="cs-CZ" i="1" dirty="0" smtClean="0"/>
              <a:t>3 341 kondenzačních </a:t>
            </a:r>
            <a:r>
              <a:rPr lang="cs-CZ" i="1" dirty="0"/>
              <a:t>a 191 </a:t>
            </a:r>
            <a:r>
              <a:rPr lang="cs-CZ" i="1" dirty="0" smtClean="0"/>
              <a:t>tepelných) </a:t>
            </a:r>
          </a:p>
          <a:p>
            <a:pPr marL="355600" indent="-355600"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cs-CZ" i="1" dirty="0" smtClean="0"/>
              <a:t>	</a:t>
            </a:r>
            <a:r>
              <a:rPr lang="cs-CZ" b="1" i="1" dirty="0" smtClean="0"/>
              <a:t>+ 786 </a:t>
            </a:r>
            <a:r>
              <a:rPr lang="cs-CZ" i="1" dirty="0" smtClean="0"/>
              <a:t>kondenzačních ze SSHR</a:t>
            </a:r>
          </a:p>
          <a:p>
            <a:pPr marL="355600" indent="-355600" algn="just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b="1" i="1" dirty="0" smtClean="0"/>
              <a:t>92</a:t>
            </a:r>
            <a:r>
              <a:rPr lang="cs-CZ" i="1" dirty="0" smtClean="0"/>
              <a:t> </a:t>
            </a:r>
            <a:r>
              <a:rPr lang="cs-CZ" i="1" dirty="0"/>
              <a:t>ks čerpadel (plovoucí a kalová)</a:t>
            </a:r>
            <a:endParaRPr lang="cs-CZ" i="1" dirty="0" smtClean="0"/>
          </a:p>
        </p:txBody>
      </p:sp>
      <p:sp>
        <p:nvSpPr>
          <p:cNvPr id="2" name="Obdélník 1"/>
          <p:cNvSpPr/>
          <p:nvPr/>
        </p:nvSpPr>
        <p:spPr>
          <a:xfrm flipV="1">
            <a:off x="827584" y="2924943"/>
            <a:ext cx="7416824" cy="170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51216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INTEGROVANÉ OPERAČNÍ PROGRAMY </a:t>
            </a:r>
            <a:br>
              <a:rPr lang="cs-CZ" sz="4000" dirty="0" smtClean="0"/>
            </a:br>
            <a:r>
              <a:rPr lang="cs-CZ" sz="4000" dirty="0" smtClean="0"/>
              <a:t>NA POŘÍZENÍ TECHNIKY PRO HZS ČR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6917" y="1988840"/>
            <a:ext cx="7920880" cy="424847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200" b="1" dirty="0" smtClean="0"/>
              <a:t>„</a:t>
            </a:r>
            <a:r>
              <a:rPr lang="cs-CZ" sz="2200" b="1" dirty="0"/>
              <a:t>Živelní pohroma“ (300 mil. Kč</a:t>
            </a:r>
            <a:r>
              <a:rPr lang="cs-CZ" sz="2200" b="1" dirty="0" smtClean="0"/>
              <a:t>) = </a:t>
            </a:r>
            <a:r>
              <a:rPr lang="cs-CZ" sz="2200" b="1" dirty="0" smtClean="0">
                <a:solidFill>
                  <a:srgbClr val="000099"/>
                </a:solidFill>
              </a:rPr>
              <a:t>realizováno</a:t>
            </a:r>
            <a:endParaRPr lang="cs-CZ" sz="2200" b="1" dirty="0">
              <a:solidFill>
                <a:srgbClr val="000099"/>
              </a:solidFill>
            </a:endParaRPr>
          </a:p>
          <a:p>
            <a:pPr marL="355600" indent="-355600" algn="just">
              <a:lnSpc>
                <a:spcPct val="90000"/>
              </a:lnSpc>
              <a:spcBef>
                <a:spcPts val="400"/>
              </a:spcBef>
              <a:buNone/>
            </a:pPr>
            <a:r>
              <a:rPr lang="cs-CZ" sz="2200" dirty="0" smtClean="0"/>
              <a:t>	</a:t>
            </a:r>
            <a:r>
              <a:rPr lang="cs-CZ" sz="1900" b="1" dirty="0" smtClean="0"/>
              <a:t>11</a:t>
            </a:r>
            <a:r>
              <a:rPr lang="cs-CZ" sz="1900" dirty="0" smtClean="0"/>
              <a:t> </a:t>
            </a:r>
            <a:r>
              <a:rPr lang="cs-CZ" sz="1900" dirty="0"/>
              <a:t>komodit (evakuační autobusy, nakladače, technické kontejnery, NK, </a:t>
            </a:r>
            <a:r>
              <a:rPr lang="cs-CZ" sz="1900" dirty="0" smtClean="0"/>
              <a:t>jeřáb, zemní </a:t>
            </a:r>
            <a:r>
              <a:rPr lang="cs-CZ" sz="1900" dirty="0"/>
              <a:t>stroje, čluny, souprava tahače, PA, brodilky)</a:t>
            </a:r>
          </a:p>
          <a:p>
            <a:pPr marL="355600" indent="-355600" algn="just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200" b="1" dirty="0" smtClean="0"/>
              <a:t>„</a:t>
            </a:r>
            <a:r>
              <a:rPr lang="cs-CZ" sz="2200" b="1" dirty="0"/>
              <a:t>Zvýšení kvality“ (700 mil. Kč</a:t>
            </a:r>
            <a:r>
              <a:rPr lang="cs-CZ" sz="2200" b="1" dirty="0" smtClean="0"/>
              <a:t>) = </a:t>
            </a:r>
            <a:r>
              <a:rPr lang="cs-CZ" sz="2200" b="1" dirty="0" smtClean="0">
                <a:solidFill>
                  <a:srgbClr val="000099"/>
                </a:solidFill>
              </a:rPr>
              <a:t>realizováno</a:t>
            </a:r>
            <a:endParaRPr lang="cs-CZ" sz="2200" b="1" dirty="0">
              <a:solidFill>
                <a:srgbClr val="000099"/>
              </a:solidFill>
            </a:endParaRPr>
          </a:p>
          <a:p>
            <a:pPr marL="355600" indent="-355600" algn="just">
              <a:lnSpc>
                <a:spcPct val="90000"/>
              </a:lnSpc>
              <a:spcBef>
                <a:spcPts val="400"/>
              </a:spcBef>
              <a:buNone/>
            </a:pPr>
            <a:r>
              <a:rPr lang="cs-CZ" sz="2200" dirty="0" smtClean="0"/>
              <a:t>	</a:t>
            </a:r>
            <a:r>
              <a:rPr lang="cs-CZ" sz="1900" b="1" dirty="0" smtClean="0"/>
              <a:t>5</a:t>
            </a:r>
            <a:r>
              <a:rPr lang="cs-CZ" sz="1900" dirty="0" smtClean="0"/>
              <a:t> </a:t>
            </a:r>
            <a:r>
              <a:rPr lang="cs-CZ" sz="1900" dirty="0"/>
              <a:t>komodit (výšková technika, CAS 20, CAS 30, VA, TA)</a:t>
            </a:r>
          </a:p>
          <a:p>
            <a:pPr marL="355600" indent="-355600" algn="just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200" b="1" dirty="0" smtClean="0"/>
              <a:t>„</a:t>
            </a:r>
            <a:r>
              <a:rPr lang="cs-CZ" sz="2200" b="1" dirty="0"/>
              <a:t>Efektivní zásah“ (</a:t>
            </a:r>
            <a:r>
              <a:rPr lang="cs-CZ" sz="2200" b="1" dirty="0" smtClean="0"/>
              <a:t>255 </a:t>
            </a:r>
            <a:r>
              <a:rPr lang="cs-CZ" sz="2200" b="1" dirty="0"/>
              <a:t>mil. </a:t>
            </a:r>
            <a:r>
              <a:rPr lang="cs-CZ" sz="2200" b="1" dirty="0" smtClean="0"/>
              <a:t>Kč) = </a:t>
            </a:r>
            <a:r>
              <a:rPr lang="cs-CZ" sz="2200" b="1" dirty="0" smtClean="0">
                <a:solidFill>
                  <a:srgbClr val="000099"/>
                </a:solidFill>
              </a:rPr>
              <a:t>vyhlášeno 9.12.</a:t>
            </a:r>
          </a:p>
          <a:p>
            <a:pPr marL="355600" indent="-355600" algn="just">
              <a:lnSpc>
                <a:spcPct val="90000"/>
              </a:lnSpc>
              <a:spcBef>
                <a:spcPts val="400"/>
              </a:spcBef>
              <a:buNone/>
            </a:pPr>
            <a:r>
              <a:rPr lang="cs-CZ" sz="2000" b="1" dirty="0" smtClean="0"/>
              <a:t>	</a:t>
            </a:r>
            <a:r>
              <a:rPr lang="cs-CZ" sz="1900" b="1" dirty="0" smtClean="0"/>
              <a:t>27</a:t>
            </a:r>
            <a:r>
              <a:rPr lang="cs-CZ" sz="1900" dirty="0" smtClean="0"/>
              <a:t> </a:t>
            </a:r>
            <a:r>
              <a:rPr lang="cs-CZ" sz="1900" dirty="0"/>
              <a:t>komodit (DT, protichemické oděvy, DA, VA, UA, SxS, </a:t>
            </a:r>
            <a:r>
              <a:rPr lang="cs-CZ" sz="1900" dirty="0" smtClean="0"/>
              <a:t>termokamery, sací </a:t>
            </a:r>
            <a:r>
              <a:rPr lang="cs-CZ" sz="1900" dirty="0"/>
              <a:t>bagr, tankovací kontejner, statické zabezpečení budov, IDR, </a:t>
            </a:r>
            <a:r>
              <a:rPr lang="cs-CZ" sz="1900" dirty="0" smtClean="0"/>
              <a:t>pračky </a:t>
            </a:r>
            <a:br>
              <a:rPr lang="cs-CZ" sz="1900" dirty="0" smtClean="0"/>
            </a:br>
            <a:r>
              <a:rPr lang="cs-CZ" sz="1900" dirty="0" smtClean="0"/>
              <a:t>a </a:t>
            </a:r>
            <a:r>
              <a:rPr lang="cs-CZ" sz="1900" dirty="0"/>
              <a:t>sušičky, těžké vyprošť. sady, polní kuchyně, spektrometry, radiometry …)</a:t>
            </a:r>
          </a:p>
          <a:p>
            <a:pPr marL="355600" indent="-355600" algn="just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200" b="1" dirty="0" smtClean="0"/>
              <a:t>„</a:t>
            </a:r>
            <a:r>
              <a:rPr lang="cs-CZ" sz="2200" b="1" dirty="0"/>
              <a:t>Velký projekt“ (1 425 mil. Kč</a:t>
            </a:r>
            <a:r>
              <a:rPr lang="cs-CZ" sz="2200" b="1" dirty="0" smtClean="0"/>
              <a:t>) = </a:t>
            </a:r>
            <a:r>
              <a:rPr lang="cs-CZ" sz="2200" b="1" i="1" dirty="0" smtClean="0">
                <a:solidFill>
                  <a:srgbClr val="000099"/>
                </a:solidFill>
              </a:rPr>
              <a:t>připravuje se</a:t>
            </a:r>
            <a:endParaRPr lang="cs-CZ" sz="2200" b="1" i="1" dirty="0">
              <a:solidFill>
                <a:srgbClr val="000099"/>
              </a:solidFill>
            </a:endParaRPr>
          </a:p>
          <a:p>
            <a:pPr marL="355600" indent="-355600" algn="just">
              <a:lnSpc>
                <a:spcPct val="90000"/>
              </a:lnSpc>
              <a:spcBef>
                <a:spcPts val="400"/>
              </a:spcBef>
              <a:buNone/>
            </a:pPr>
            <a:r>
              <a:rPr lang="cs-CZ" sz="2200" dirty="0" smtClean="0"/>
              <a:t>	</a:t>
            </a:r>
            <a:r>
              <a:rPr lang="cs-CZ" sz="1900" dirty="0" smtClean="0"/>
              <a:t>Technika </a:t>
            </a:r>
            <a:r>
              <a:rPr lang="cs-CZ" sz="1900" dirty="0"/>
              <a:t>na řízení zásahu, technika pro záchranné práce, </a:t>
            </a:r>
            <a:r>
              <a:rPr lang="cs-CZ" sz="1900" dirty="0" smtClean="0"/>
              <a:t>prostředky humanitárního </a:t>
            </a:r>
            <a:r>
              <a:rPr lang="cs-CZ" sz="1900" dirty="0"/>
              <a:t>přežití obyvatelstva, technika pro likvidační práce</a:t>
            </a:r>
          </a:p>
          <a:p>
            <a:pPr marL="355600" indent="-355600" algn="just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200" b="1" dirty="0" smtClean="0"/>
              <a:t>„</a:t>
            </a:r>
            <a:r>
              <a:rPr lang="cs-CZ" sz="2200" b="1" dirty="0"/>
              <a:t>2014</a:t>
            </a:r>
            <a:r>
              <a:rPr lang="cs-CZ" sz="2200" b="1" dirty="0" smtClean="0"/>
              <a:t>+“ = </a:t>
            </a:r>
            <a:r>
              <a:rPr lang="cs-CZ" sz="2200" b="1" i="1" dirty="0" smtClean="0">
                <a:solidFill>
                  <a:srgbClr val="000099"/>
                </a:solidFill>
              </a:rPr>
              <a:t>je formulován</a:t>
            </a:r>
          </a:p>
        </p:txBody>
      </p:sp>
      <p:pic>
        <p:nvPicPr>
          <p:cNvPr id="5" name="obrázek 1" descr="logo IOP + EU + MMR -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37311"/>
            <a:ext cx="530987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327799"/>
            <a:ext cx="1295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933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008112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CVIČENÍ HZS ČR V ROCE 2013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1700808"/>
            <a:ext cx="7848872" cy="136815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 roce 2013 proběhlo </a:t>
            </a:r>
            <a:r>
              <a:rPr lang="cs-CZ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730</a:t>
            </a:r>
            <a:r>
              <a:rPr lang="cs-CZ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prověřovacích a </a:t>
            </a:r>
            <a:r>
              <a:rPr lang="cs-CZ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709</a:t>
            </a:r>
            <a:r>
              <a:rPr lang="cs-CZ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taktických cvičení, </a:t>
            </a:r>
            <a:r>
              <a:rPr lang="cs-CZ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většina z nich ve spolupráci s dalšími složkami integrovaného záchranného systému.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3" y="3447663"/>
            <a:ext cx="7645152" cy="258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6" descr="IEC CZERT exercise (13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311652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Modex Falck Dánsko 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170080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29614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ÚČAST ODŘADŮ MV-GŘ HZS ČR </a:t>
            </a:r>
            <a:br>
              <a:rPr lang="cs-CZ" sz="3000" dirty="0" smtClean="0"/>
            </a:br>
            <a:r>
              <a:rPr lang="cs-CZ" sz="3000" dirty="0" smtClean="0"/>
              <a:t>NA MEZINÁRODNÍCH CVIČENÍCH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1700808"/>
            <a:ext cx="7848872" cy="396044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742950">
              <a:spcBef>
                <a:spcPts val="400"/>
              </a:spcBef>
              <a:buFontTx/>
              <a:buNone/>
              <a:defRPr/>
            </a:pPr>
            <a:r>
              <a:rPr lang="cs-CZ" sz="2400" b="1" dirty="0">
                <a:effectLst/>
                <a:latin typeface="Times New Roman" pitchFamily="18" charset="0"/>
                <a:cs typeface="Times New Roman" pitchFamily="18" charset="0"/>
              </a:rPr>
              <a:t>1. Evropská cvičení modulů </a:t>
            </a:r>
            <a:r>
              <a:rPr lang="cs-CZ" sz="2400" b="1" dirty="0" smtClean="0"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cs-CZ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lang="cs-CZ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cs-CZ" sz="2000" b="1" dirty="0">
                <a:effectLst/>
                <a:latin typeface="Times New Roman" pitchFamily="18" charset="0"/>
                <a:cs typeface="Times New Roman" pitchFamily="18" charset="0"/>
              </a:rPr>
              <a:t>Cvičení MODEX Falck  Dánsko</a:t>
            </a:r>
          </a:p>
          <a:p>
            <a:pPr lvl="2">
              <a:spcBef>
                <a:spcPts val="400"/>
              </a:spcBef>
              <a:defRPr/>
            </a:pPr>
            <a:r>
              <a:rPr lang="cs-CZ" sz="1800" dirty="0">
                <a:effectLst/>
                <a:latin typeface="Times New Roman" pitchFamily="18" charset="0"/>
                <a:cs typeface="Times New Roman" pitchFamily="18" charset="0"/>
              </a:rPr>
              <a:t>24. – 29. ledna 2013, Tinglev Dánsko</a:t>
            </a:r>
          </a:p>
          <a:p>
            <a:pPr lvl="2">
              <a:spcBef>
                <a:spcPts val="600"/>
              </a:spcBef>
              <a:defRPr/>
            </a:pPr>
            <a:r>
              <a:rPr lang="cs-CZ" sz="1800" dirty="0">
                <a:effectLst/>
                <a:latin typeface="Times New Roman" pitchFamily="18" charset="0"/>
                <a:cs typeface="Times New Roman" pitchFamily="18" charset="0"/>
              </a:rPr>
              <a:t>Modul Předsunutá zdravotnická jednotka (Traum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ateam</a:t>
            </a:r>
            <a:r>
              <a:rPr lang="cs-CZ" sz="1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ČR)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cs-CZ" sz="2000" b="1" dirty="0">
                <a:effectLst/>
                <a:latin typeface="Times New Roman" pitchFamily="18" charset="0"/>
                <a:cs typeface="Times New Roman" pitchFamily="18" charset="0"/>
              </a:rPr>
              <a:t>Cvičení MODEX Falck Bulharsko</a:t>
            </a:r>
          </a:p>
          <a:p>
            <a:pPr lvl="2">
              <a:spcBef>
                <a:spcPts val="400"/>
              </a:spcBef>
              <a:defRPr/>
            </a:pPr>
            <a:r>
              <a:rPr lang="cs-CZ" sz="1800" dirty="0">
                <a:effectLst/>
                <a:latin typeface="Times New Roman" pitchFamily="18" charset="0"/>
                <a:cs typeface="Times New Roman" pitchFamily="18" charset="0"/>
              </a:rPr>
              <a:t>20. – 27. 3. 2013, Montana </a:t>
            </a:r>
            <a:r>
              <a:rPr lang="cs-CZ" sz="1800" dirty="0" smtClean="0">
                <a:effectLst/>
                <a:latin typeface="Times New Roman" pitchFamily="18" charset="0"/>
                <a:cs typeface="Times New Roman" pitchFamily="18" charset="0"/>
              </a:rPr>
              <a:t>Bulharsko</a:t>
            </a:r>
          </a:p>
          <a:p>
            <a:pPr lvl="2">
              <a:spcBef>
                <a:spcPts val="600"/>
              </a:spcBef>
              <a:defRPr/>
            </a:pPr>
            <a:r>
              <a:rPr lang="cs-CZ" sz="1800" dirty="0" smtClean="0">
                <a:effectLst/>
                <a:latin typeface="Times New Roman" pitchFamily="18" charset="0"/>
                <a:cs typeface="Times New Roman" pitchFamily="18" charset="0"/>
              </a:rPr>
              <a:t>Střední </a:t>
            </a:r>
            <a:r>
              <a:rPr lang="cs-CZ" sz="1800" dirty="0">
                <a:effectLst/>
                <a:latin typeface="Times New Roman" pitchFamily="18" charset="0"/>
                <a:cs typeface="Times New Roman" pitchFamily="18" charset="0"/>
              </a:rPr>
              <a:t>USAR odřad HZS Moravskoslezského kraje, kynologové a lékař  </a:t>
            </a:r>
          </a:p>
          <a:p>
            <a:pPr lvl="1" indent="-742950">
              <a:spcBef>
                <a:spcPts val="1200"/>
              </a:spcBef>
              <a:buNone/>
              <a:defRPr/>
            </a:pPr>
            <a:r>
              <a:rPr lang="cs-CZ" b="1" dirty="0" smtClean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b="1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b="1" dirty="0">
                <a:effectLst/>
                <a:latin typeface="Times New Roman" pitchFamily="18" charset="0"/>
                <a:cs typeface="Times New Roman" pitchFamily="18" charset="0"/>
              </a:rPr>
              <a:t>Cvičení USAR týmu pod záštitou OSN </a:t>
            </a:r>
            <a:r>
              <a:rPr lang="cs-CZ" sz="24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– INSARAG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cs-CZ" sz="2000" b="1" dirty="0">
                <a:effectLst/>
                <a:latin typeface="Times New Roman" pitchFamily="18" charset="0"/>
                <a:cs typeface="Times New Roman" pitchFamily="18" charset="0"/>
              </a:rPr>
              <a:t>Cvičení POLEX 2013</a:t>
            </a:r>
          </a:p>
          <a:p>
            <a:pPr lvl="2">
              <a:spcBef>
                <a:spcPts val="400"/>
              </a:spcBef>
              <a:defRPr/>
            </a:pPr>
            <a:r>
              <a:rPr lang="cs-CZ" sz="1800" dirty="0">
                <a:effectLst/>
                <a:latin typeface="Times New Roman" pitchFamily="18" charset="0"/>
                <a:cs typeface="Times New Roman" pitchFamily="18" charset="0"/>
              </a:rPr>
              <a:t>23.-26.4.2013, Pstraže, Polsko</a:t>
            </a:r>
          </a:p>
          <a:p>
            <a:pPr lvl="2">
              <a:spcBef>
                <a:spcPts val="600"/>
              </a:spcBef>
              <a:defRPr/>
            </a:pPr>
            <a:r>
              <a:rPr lang="cs-CZ" sz="1800" dirty="0">
                <a:effectLst/>
                <a:latin typeface="Times New Roman" pitchFamily="18" charset="0"/>
                <a:cs typeface="Times New Roman" pitchFamily="18" charset="0"/>
              </a:rPr>
              <a:t>Střední USAR odřad HZS hl. m. Prahy, kynologo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cs-CZ" sz="1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lékař</a:t>
            </a:r>
            <a:endParaRPr lang="cs-CZ" sz="1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008112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KYNOLOGIE V IZS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1556792"/>
            <a:ext cx="7848872" cy="4536504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IX.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Mistrovství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ČR záchranných psů, psovodů složek IZS</a:t>
            </a:r>
          </a:p>
          <a:p>
            <a:pPr marL="0" indent="0" algn="ctr">
              <a:spcBef>
                <a:spcPts val="400"/>
              </a:spcBef>
              <a:buNone/>
            </a:pPr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pPr marL="355600" indent="-349250" algn="just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Místo</a:t>
            </a: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13. – 15. 9. 2013, Prostějov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355600" lvl="1" indent="-34925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Pořadatel: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Záchranná brigáda kynologů JmK, na organizaci spolupracoval HZS OL a MV-GŘ HZS ČR</a:t>
            </a:r>
          </a:p>
          <a:p>
            <a:pPr marL="355600" lvl="1" indent="-34925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Účastníci: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 kynologických týmů, z toho 1 ze Spolkové republiky Německo (THW Turgau)</a:t>
            </a:r>
          </a:p>
          <a:p>
            <a:pPr marL="355600" lvl="1" indent="-34925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1 noční a 1 denní nasazení, kynologický tým měl v přiděleném prostoru nalézt v časovém limitu daný počet figurantů</a:t>
            </a:r>
          </a:p>
          <a:p>
            <a:pPr marL="355600" lvl="1" indent="-34925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Umístění: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22313" lvl="2" indent="355600">
              <a:spcBef>
                <a:spcPts val="400"/>
              </a:spcBef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místo SH ČMS</a:t>
            </a:r>
          </a:p>
          <a:p>
            <a:pPr marL="722313" lvl="2" indent="355600">
              <a:spcBef>
                <a:spcPts val="400"/>
              </a:spcBef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místo ZBK JmK, </a:t>
            </a:r>
          </a:p>
          <a:p>
            <a:pPr marL="722313" lvl="2" indent="355600">
              <a:spcBef>
                <a:spcPts val="400"/>
              </a:spcBef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místo SZBK ČR</a:t>
            </a:r>
          </a:p>
          <a:p>
            <a:pPr marL="722313" lvl="1" indent="355600">
              <a:spcBef>
                <a:spcPts val="400"/>
              </a:spcBef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místo HZS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ČR</a:t>
            </a: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1080382"/>
          <p:cNvPicPr>
            <a:picLocks noChangeAspect="1" noChangeArrowheads="1"/>
          </p:cNvPicPr>
          <p:nvPr/>
        </p:nvPicPr>
        <p:blipFill rotWithShape="1">
          <a:blip r:embed="rId3" cstate="print"/>
          <a:srcRect t="19100" b="7735"/>
          <a:stretch/>
        </p:blipFill>
        <p:spPr bwMode="auto">
          <a:xfrm>
            <a:off x="4788025" y="4146050"/>
            <a:ext cx="3663172" cy="201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5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611560" y="548680"/>
            <a:ext cx="7848872" cy="46085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80000"/>
              <a:buNone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10. výročí založení záchranářské kynologie v IZS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80000"/>
              <a:buNone/>
              <a:defRPr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355600" lvl="1" indent="-355600" algn="just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Ø"/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Místo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26. 7. 2013, areál ZÚ HZS ČR ve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Zbirohu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355600" lvl="1" indent="-355600" algn="just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Účastníci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vrcholní představitelé všech subjektů sdružených v odborné kynologické komisi generálního ředitele HZS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ČR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722313" lvl="2" indent="-355600" algn="just">
              <a:lnSpc>
                <a:spcPct val="90000"/>
              </a:lnSpc>
              <a:spcBef>
                <a:spcPts val="400"/>
              </a:spcBef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představitelé záchranných a bezpečnostních sborů, zástupců jednotlivých nevládních organizací, občanských sdružení a spolků, kteří se záchranářskou kynologií v rámci IZS dosud aktivně zabývají nebo v minulosti zabývali (celkem cca 80 osob)</a:t>
            </a:r>
          </a:p>
          <a:p>
            <a:pPr marL="355600" lvl="1" indent="-355600" algn="just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09613" lvl="2" indent="-3429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statické ukázky vyhledávacích a vyprošťovacích prostředků – USAR Praha a  Ostrava</a:t>
            </a:r>
          </a:p>
          <a:p>
            <a:pPr marL="709613" lvl="2" indent="-3429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dynamické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ukázky přepravy kynologického týmu pomocí vrtulníku LS PČR a činnost kynologického týmu při vyhledání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osob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01208"/>
            <a:ext cx="7639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6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008112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MODULY CIVILNÍ OCHRANY EU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1556792"/>
            <a:ext cx="7848872" cy="367240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  <a:defRPr/>
            </a:pPr>
            <a:r>
              <a:rPr lang="cs-C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ČR od roku 2008 jsou pro </a:t>
            </a:r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mezinárodní záchranné </a:t>
            </a:r>
            <a:b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operace </a:t>
            </a:r>
            <a:r>
              <a:rPr lang="cs-C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přihlášeny moduly:</a:t>
            </a:r>
          </a:p>
          <a:p>
            <a:pPr marL="0" indent="0" algn="just">
              <a:spcBef>
                <a:spcPts val="400"/>
              </a:spcBef>
              <a:buNone/>
              <a:defRPr/>
            </a:pP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457200" algn="just">
              <a:spcBef>
                <a:spcPts val="400"/>
              </a:spcBef>
              <a:buFontTx/>
              <a:buAutoNum type="arabicPeriod"/>
              <a:defRPr/>
            </a:pPr>
            <a:r>
              <a:rPr lang="cs-C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Vysokokapacitní odčerpávání  vody </a:t>
            </a:r>
            <a:r>
              <a:rPr lang="cs-C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(HCP).</a:t>
            </a:r>
          </a:p>
          <a:p>
            <a:pPr marL="812800" indent="-457200" algn="just">
              <a:spcBef>
                <a:spcPts val="600"/>
              </a:spcBef>
              <a:buFontTx/>
              <a:buAutoNum type="arabicPeriod"/>
              <a:defRPr/>
            </a:pPr>
            <a:r>
              <a:rPr lang="cs-C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Vyhledávání a záchranné práce ve městech ve středně těžkých	 podmínkách  </a:t>
            </a:r>
            <a:r>
              <a:rPr lang="cs-C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(MUSAR)</a:t>
            </a:r>
            <a:r>
              <a:rPr lang="cs-C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 těžkých podmínkách </a:t>
            </a:r>
            <a:r>
              <a:rPr lang="cs-C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(HUSAR).</a:t>
            </a:r>
          </a:p>
          <a:p>
            <a:pPr marL="812800" indent="-457200" algn="just">
              <a:spcBef>
                <a:spcPts val="600"/>
              </a:spcBef>
              <a:buFontTx/>
              <a:buAutoNum type="arabicPeriod"/>
              <a:defRPr/>
            </a:pPr>
            <a:r>
              <a:rPr lang="cs-C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Chemická, biologická, radiologická a jaderná detekce a odběr	vzorků </a:t>
            </a:r>
            <a:r>
              <a:rPr lang="cs-C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(CBRN).</a:t>
            </a:r>
          </a:p>
          <a:p>
            <a:pPr marL="812800" indent="-457200" algn="just">
              <a:spcBef>
                <a:spcPts val="600"/>
              </a:spcBef>
              <a:buFontTx/>
              <a:buAutoNum type="arabicPeriod"/>
              <a:defRPr/>
            </a:pPr>
            <a:r>
              <a:rPr lang="cs-C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Povodňové záchranné práce s pomocí člunů </a:t>
            </a:r>
            <a:r>
              <a:rPr lang="cs-C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(FRB)</a:t>
            </a:r>
          </a:p>
          <a:p>
            <a:pPr marL="8128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cs-C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Předsunutá zdravotnická jednotka  </a:t>
            </a:r>
            <a:r>
              <a:rPr lang="cs-C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(AMP) </a:t>
            </a:r>
            <a:r>
              <a:rPr lang="cs-C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vybudován	 </a:t>
            </a:r>
            <a:br>
              <a:rPr lang="cs-CZ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2012/2013</a:t>
            </a:r>
            <a:endParaRPr lang="cs-CZ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450160"/>
            <a:ext cx="7667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1556792"/>
            <a:ext cx="1943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1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543800" cy="1524000"/>
          </a:xfrm>
        </p:spPr>
        <p:txBody>
          <a:bodyPr/>
          <a:lstStyle/>
          <a:p>
            <a:r>
              <a:rPr lang="cs-CZ" dirty="0" smtClean="0"/>
              <a:t>SEKCE  IZS </a:t>
            </a:r>
            <a:br>
              <a:rPr lang="cs-CZ" dirty="0" smtClean="0"/>
            </a:br>
            <a:r>
              <a:rPr lang="cs-CZ" dirty="0" smtClean="0"/>
              <a:t>A  OPERAČNÍHO ŘÍZENÍ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632848" cy="990600"/>
          </a:xfrm>
        </p:spPr>
        <p:txBody>
          <a:bodyPr>
            <a:normAutofit/>
          </a:bodyPr>
          <a:lstStyle/>
          <a:p>
            <a:pPr algn="r"/>
            <a:r>
              <a:rPr lang="cs-CZ" sz="3800" dirty="0" smtClean="0"/>
              <a:t>plk. Ing. František Zadina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4182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008112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HUMANITÁRNÍ POMOC DO ZAHRANIČÍ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1413454"/>
            <a:ext cx="7848872" cy="475184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00"/>
              </a:spcBef>
              <a:buNone/>
            </a:pPr>
            <a:r>
              <a:rPr lang="cs-CZ" sz="2000" dirty="0"/>
              <a:t>Finanční prostředky vyčleněny a rozděleny na poskytování humanitární pomoci za rok 2013 - </a:t>
            </a:r>
            <a:r>
              <a:rPr lang="cs-CZ" sz="2000" b="1" dirty="0"/>
              <a:t>73 mil. </a:t>
            </a:r>
            <a:r>
              <a:rPr lang="cs-CZ" sz="2000" b="1" dirty="0" smtClean="0"/>
              <a:t>Kč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000" b="1" dirty="0"/>
          </a:p>
          <a:p>
            <a:pPr marL="355600" indent="-355600" algn="just">
              <a:spcBef>
                <a:spcPts val="400"/>
              </a:spcBef>
              <a:buFont typeface="Arial" pitchFamily="34" charset="0"/>
              <a:buAutoNum type="arabicPeriod"/>
            </a:pPr>
            <a:r>
              <a:rPr lang="cs-CZ" sz="2300" b="1" dirty="0" smtClean="0"/>
              <a:t>Expertní pomoc</a:t>
            </a:r>
            <a:r>
              <a:rPr lang="cs-CZ" sz="2300" b="1" dirty="0"/>
              <a:t>: kpt. Ing. Miroslav </a:t>
            </a:r>
            <a:r>
              <a:rPr lang="cs-CZ" sz="2300" b="1" dirty="0" smtClean="0"/>
              <a:t>Lukeš</a:t>
            </a:r>
          </a:p>
          <a:p>
            <a:pPr marL="0" indent="0" algn="just">
              <a:spcBef>
                <a:spcPts val="400"/>
              </a:spcBef>
              <a:buNone/>
            </a:pPr>
            <a:endParaRPr lang="cs-CZ" sz="1200" dirty="0"/>
          </a:p>
          <a:p>
            <a:pPr marL="320040" lvl="1" indent="0">
              <a:spcBef>
                <a:spcPts val="400"/>
              </a:spcBef>
              <a:buNone/>
            </a:pPr>
            <a:r>
              <a:rPr lang="cs-CZ" sz="2000" b="1" dirty="0" smtClean="0"/>
              <a:t>Nigérie</a:t>
            </a:r>
            <a:r>
              <a:rPr lang="cs-CZ" sz="2000" dirty="0" smtClean="0"/>
              <a:t> </a:t>
            </a:r>
            <a:r>
              <a:rPr lang="cs-CZ" sz="2000" dirty="0"/>
              <a:t>(srpen 2013)</a:t>
            </a:r>
          </a:p>
          <a:p>
            <a:pPr lvl="1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vyslán jako člen koordinačního a vyhodnocovacího týmu Střediska pro koordinaci odezvy na mimořádné události Evropské Unie,</a:t>
            </a:r>
          </a:p>
          <a:p>
            <a:pPr lvl="1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tým v postižené oblasti analyzoval povodňovou situaci v zemi </a:t>
            </a:r>
            <a:r>
              <a:rPr lang="cs-CZ" sz="1800" dirty="0" smtClean="0"/>
              <a:t>a 	 </a:t>
            </a:r>
            <a:r>
              <a:rPr lang="cs-CZ" sz="1800" dirty="0"/>
              <a:t>vyhodnocoval možnosti prevence proti účinkům povodní.</a:t>
            </a:r>
          </a:p>
          <a:p>
            <a:pPr marL="320040" lvl="1" indent="0">
              <a:spcBef>
                <a:spcPts val="400"/>
              </a:spcBef>
              <a:buNone/>
            </a:pPr>
            <a:r>
              <a:rPr lang="cs-CZ" sz="2000" b="1" dirty="0"/>
              <a:t>Filipíny</a:t>
            </a:r>
            <a:r>
              <a:rPr lang="cs-CZ" sz="2000" dirty="0"/>
              <a:t> (prosinec 2013)</a:t>
            </a:r>
          </a:p>
          <a:p>
            <a:pPr lvl="1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vyslán jako člen zástupce velitele koordinačního a vyhodnocovacího týmu Střediska pro koordinaci odezvy na mimořádné události Evropské Unie,</a:t>
            </a:r>
          </a:p>
          <a:p>
            <a:pPr lvl="1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tým v postižené oblasti vyhodnocoval situaci a koordinoval humanitární pomoc ze států EU.</a:t>
            </a:r>
          </a:p>
          <a:p>
            <a:pPr marL="0" indent="0" algn="just">
              <a:spcBef>
                <a:spcPts val="400"/>
              </a:spcBef>
              <a:buNone/>
            </a:pPr>
            <a:endParaRPr lang="cs-CZ" sz="2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t="23930" r="5786" b="1720"/>
          <a:stretch/>
        </p:blipFill>
        <p:spPr>
          <a:xfrm>
            <a:off x="6444208" y="1988840"/>
            <a:ext cx="193428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792088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MATERIÁLNÍ HUMANITÁRNÍ POMOC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1196752"/>
            <a:ext cx="7848872" cy="374441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b="1" dirty="0" smtClean="0"/>
              <a:t>Bulharsko </a:t>
            </a:r>
            <a:r>
              <a:rPr lang="cs-CZ" b="1" dirty="0"/>
              <a:t>(prosinec 2013</a:t>
            </a:r>
            <a:r>
              <a:rPr lang="cs-CZ" b="1" dirty="0" smtClean="0"/>
              <a:t>)</a:t>
            </a:r>
            <a:endParaRPr lang="cs-CZ" b="1" dirty="0"/>
          </a:p>
          <a:p>
            <a:pPr marL="355600" lvl="1" indent="-355600" algn="just">
              <a:buFont typeface="Wingdings" panose="05000000000000000000" pitchFamily="2" charset="2"/>
              <a:buChar char="Ø"/>
            </a:pPr>
            <a:r>
              <a:rPr lang="cs-CZ" sz="2000" dirty="0"/>
              <a:t>MV-GŘ HZS ČR realizovalo společně s MV - odborem azylové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migrační politiky materiální humanitární pomoc pro podporu azylovému systému Bulharské republiky, a to u příležitosti pracovní návštěvy místopředsedy vlády a ministra vnitra v Bulharsku ve dnech 9. – 10. prosince 2013,</a:t>
            </a:r>
          </a:p>
          <a:p>
            <a:pPr marL="355600" lvl="1" indent="-355600" algn="just">
              <a:buFont typeface="Wingdings" panose="05000000000000000000" pitchFamily="2" charset="2"/>
              <a:buChar char="Ø"/>
            </a:pPr>
            <a:r>
              <a:rPr lang="cs-CZ" sz="2000" dirty="0"/>
              <a:t>hodnota materiální pomoci byla ve výši 2 mil. Kč a jednalo se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 </a:t>
            </a:r>
            <a:r>
              <a:rPr lang="cs-CZ" sz="2000" dirty="0"/>
              <a:t>skládací kovová lehátka, nafukovací lehátka, přikrývky, ručníky, vaky na vodu a skládací židle,</a:t>
            </a:r>
          </a:p>
          <a:p>
            <a:pPr marL="355600" lvl="1" indent="-355600" algn="just">
              <a:buFont typeface="Wingdings" panose="05000000000000000000" pitchFamily="2" charset="2"/>
              <a:buChar char="Ø"/>
            </a:pPr>
            <a:r>
              <a:rPr lang="cs-CZ" sz="2000" dirty="0"/>
              <a:t>materiální pomoc byla předána řediteli Ředitelství požární bezpečnosti a civilní ochrany MV Bulharské republiky dne 9. prosince 2013 v Sofii</a:t>
            </a:r>
            <a:r>
              <a:rPr lang="cs-CZ" sz="2000" dirty="0" smtClean="0"/>
              <a:t>.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33862"/>
            <a:ext cx="2451037" cy="18307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20" y="4933862"/>
            <a:ext cx="2440951" cy="18307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33862"/>
            <a:ext cx="2454140" cy="18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792088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ROZVOJOVÁ POMOC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1340768"/>
            <a:ext cx="7848872" cy="273630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HZS </a:t>
            </a:r>
            <a:r>
              <a:rPr lang="cs-CZ" sz="2000" dirty="0"/>
              <a:t>Moldavska + HZS ČR + Českou RA projekt s </a:t>
            </a:r>
            <a:r>
              <a:rPr lang="cs-CZ" sz="2000" dirty="0" smtClean="0"/>
              <a:t>názvem „Zlepšení </a:t>
            </a:r>
            <a:r>
              <a:rPr lang="cs-CZ" sz="2000" dirty="0"/>
              <a:t>akceschopnosti a odborné způsobilosti </a:t>
            </a:r>
            <a:r>
              <a:rPr lang="cs-CZ" sz="2000" dirty="0" smtClean="0"/>
              <a:t>moldavských hasičů</a:t>
            </a:r>
            <a:r>
              <a:rPr lang="cs-CZ" sz="2000" dirty="0"/>
              <a:t>“,</a:t>
            </a: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v </a:t>
            </a:r>
            <a:r>
              <a:rPr lang="cs-CZ" sz="2000" dirty="0"/>
              <a:t>r. 2013 = tři výcviky moldavských hasičů v ČR, </a:t>
            </a:r>
            <a:r>
              <a:rPr lang="cs-CZ" sz="2000" dirty="0" smtClean="0"/>
              <a:t>zrekonstruována CAS </a:t>
            </a:r>
            <a:r>
              <a:rPr lang="cs-CZ" sz="2000" dirty="0"/>
              <a:t>LIAZ K 25-L101 a pořízen další materiál,</a:t>
            </a: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CAS </a:t>
            </a:r>
            <a:r>
              <a:rPr lang="cs-CZ" sz="2000" dirty="0"/>
              <a:t>i materiál předal v listopadu 2013 generálnímu řediteli </a:t>
            </a:r>
            <a:r>
              <a:rPr lang="cs-CZ" sz="2000" dirty="0" smtClean="0"/>
              <a:t>Úřadu pro </a:t>
            </a:r>
            <a:r>
              <a:rPr lang="cs-CZ" sz="2000" dirty="0"/>
              <a:t>civilní ochranu a mimořádné události Moldavska,</a:t>
            </a: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oficiálního </a:t>
            </a:r>
            <a:r>
              <a:rPr lang="cs-CZ" sz="2000" dirty="0"/>
              <a:t>předání se zúčastnil také ministr vnitra Moldavska </a:t>
            </a:r>
            <a:r>
              <a:rPr lang="cs-CZ" sz="2000" dirty="0" smtClean="0"/>
              <a:t>Dorin</a:t>
            </a:r>
            <a:r>
              <a:rPr lang="cs-CZ" sz="2000" dirty="0"/>
              <a:t> </a:t>
            </a:r>
            <a:r>
              <a:rPr lang="es-ES" sz="2000" dirty="0" smtClean="0"/>
              <a:t>Recean </a:t>
            </a:r>
            <a:r>
              <a:rPr lang="es-ES" sz="2000" dirty="0"/>
              <a:t>a velvyslanec ČR v Moldavsku pan Jaromír Kvapil.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8" y="4437112"/>
            <a:ext cx="267260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2590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721706" y="2132856"/>
            <a:ext cx="7162662" cy="424847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00"/>
              </a:spcBef>
              <a:buNone/>
            </a:pPr>
            <a:r>
              <a:rPr lang="cs-CZ" sz="2800" b="1" dirty="0"/>
              <a:t>1. – 6. ŘÍJNA </a:t>
            </a:r>
            <a:r>
              <a:rPr lang="cs-CZ" sz="2800" b="1" dirty="0" smtClean="0"/>
              <a:t>2013: </a:t>
            </a:r>
            <a:r>
              <a:rPr lang="cs-CZ" sz="2800" b="1" dirty="0"/>
              <a:t>JINJU, JIŽNÍ KOREA </a:t>
            </a:r>
            <a:r>
              <a:rPr lang="cs-CZ" sz="2800" b="1" dirty="0" smtClean="0"/>
              <a:t> 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400"/>
              </a:spcBef>
              <a:buNone/>
            </a:pPr>
            <a:endParaRPr lang="cs-CZ" sz="1200" b="1" dirty="0" smtClean="0">
              <a:solidFill>
                <a:srgbClr val="C00000"/>
              </a:solidFill>
            </a:endParaRPr>
          </a:p>
          <a:p>
            <a:pPr marL="457200" indent="-457200" algn="just">
              <a:spcBef>
                <a:spcPts val="400"/>
              </a:spcBef>
              <a:buAutoNum type="alphaLcParenR"/>
            </a:pPr>
            <a:r>
              <a:rPr lang="cs-CZ" b="1" dirty="0" smtClean="0">
                <a:solidFill>
                  <a:srgbClr val="C00000"/>
                </a:solidFill>
              </a:rPr>
              <a:t>výsledky – jednotlivci</a:t>
            </a:r>
          </a:p>
          <a:p>
            <a:pPr marL="0" indent="0" algn="just">
              <a:spcBef>
                <a:spcPts val="400"/>
              </a:spcBef>
              <a:buNone/>
            </a:pPr>
            <a:endParaRPr lang="cs-CZ" sz="600" b="1" dirty="0">
              <a:solidFill>
                <a:srgbClr val="C00000"/>
              </a:solidFill>
            </a:endParaRPr>
          </a:p>
          <a:p>
            <a:pPr marL="531813" lvl="4" indent="-258763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b="1" i="1" dirty="0" smtClean="0">
                <a:solidFill>
                  <a:schemeClr val="tx1"/>
                </a:solidFill>
              </a:rPr>
              <a:t>3. místo v dvojboji – Ing</a:t>
            </a:r>
            <a:r>
              <a:rPr lang="cs-CZ" sz="2000" b="1" i="1" dirty="0">
                <a:solidFill>
                  <a:schemeClr val="tx1"/>
                </a:solidFill>
              </a:rPr>
              <a:t>. Jakub </a:t>
            </a:r>
            <a:r>
              <a:rPr lang="cs-CZ" sz="2000" b="1" i="1" dirty="0" smtClean="0">
                <a:solidFill>
                  <a:schemeClr val="tx1"/>
                </a:solidFill>
              </a:rPr>
              <a:t>Pěkný</a:t>
            </a:r>
          </a:p>
          <a:p>
            <a:pPr marL="0" indent="0" algn="just">
              <a:spcBef>
                <a:spcPts val="400"/>
              </a:spcBef>
              <a:buNone/>
            </a:pPr>
            <a:endParaRPr lang="cs-CZ" sz="1200" b="1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+mj-lt"/>
              <a:buAutoNum type="alphaLcParenR" startAt="2"/>
            </a:pPr>
            <a:r>
              <a:rPr lang="cs-CZ" b="1" dirty="0" smtClean="0">
                <a:solidFill>
                  <a:srgbClr val="C00000"/>
                </a:solidFill>
              </a:rPr>
              <a:t>výsledky </a:t>
            </a:r>
            <a:r>
              <a:rPr lang="cs-CZ" b="1" dirty="0">
                <a:solidFill>
                  <a:srgbClr val="C00000"/>
                </a:solidFill>
              </a:rPr>
              <a:t>– družstva</a:t>
            </a:r>
          </a:p>
          <a:p>
            <a:pPr marL="0" indent="0" algn="just">
              <a:spcBef>
                <a:spcPts val="400"/>
              </a:spcBef>
              <a:buNone/>
            </a:pPr>
            <a:endParaRPr lang="cs-CZ" sz="600" b="1" dirty="0" smtClean="0">
              <a:solidFill>
                <a:schemeClr val="tx1"/>
              </a:solidFill>
            </a:endParaRPr>
          </a:p>
          <a:p>
            <a:pPr marL="531813" lvl="4" indent="-258763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i="1" dirty="0" smtClean="0">
                <a:solidFill>
                  <a:schemeClr val="tx1"/>
                </a:solidFill>
              </a:rPr>
              <a:t>2. místo ve štafetě </a:t>
            </a:r>
            <a:r>
              <a:rPr lang="cs-CZ" sz="2000" i="1" dirty="0">
                <a:solidFill>
                  <a:schemeClr val="tx1"/>
                </a:solidFill>
              </a:rPr>
              <a:t>4 x 100m s </a:t>
            </a:r>
            <a:r>
              <a:rPr lang="cs-CZ" sz="2000" i="1" dirty="0" smtClean="0">
                <a:solidFill>
                  <a:schemeClr val="tx1"/>
                </a:solidFill>
              </a:rPr>
              <a:t>překážkami</a:t>
            </a:r>
          </a:p>
          <a:p>
            <a:pPr marL="531813" lvl="4" indent="-258763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i="1" dirty="0" smtClean="0">
                <a:solidFill>
                  <a:schemeClr val="tx1"/>
                </a:solidFill>
              </a:rPr>
              <a:t>3. místo v požárním útoku</a:t>
            </a:r>
          </a:p>
          <a:p>
            <a:pPr marL="531813" lvl="4" indent="-258763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b="1" i="1" dirty="0" smtClean="0">
                <a:solidFill>
                  <a:schemeClr val="tx1"/>
                </a:solidFill>
              </a:rPr>
              <a:t>3. místo v celkovém </a:t>
            </a:r>
            <a:r>
              <a:rPr lang="cs-CZ" sz="2000" b="1" i="1" dirty="0">
                <a:solidFill>
                  <a:schemeClr val="tx1"/>
                </a:solidFill>
              </a:rPr>
              <a:t>pořadí </a:t>
            </a:r>
            <a:r>
              <a:rPr lang="cs-CZ" sz="2000" b="1" i="1" dirty="0" smtClean="0">
                <a:solidFill>
                  <a:schemeClr val="tx1"/>
                </a:solidFill>
              </a:rPr>
              <a:t>družstev</a:t>
            </a:r>
            <a:endParaRPr lang="cs-CZ" sz="2000" b="1" i="1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3" descr="LogoK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612835"/>
            <a:ext cx="2373256" cy="240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577690" y="260648"/>
            <a:ext cx="7920880" cy="15121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4000" dirty="0" smtClean="0"/>
              <a:t>REPREZENTACE  HZS  ČR </a:t>
            </a:r>
            <a:br>
              <a:rPr lang="cs-CZ" sz="4000" dirty="0" smtClean="0"/>
            </a:br>
            <a:r>
              <a:rPr lang="cs-CZ" sz="4000" dirty="0" smtClean="0"/>
              <a:t>V  POŽÁRNÍM  SPORTU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776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577690" y="1988840"/>
            <a:ext cx="7920880" cy="439248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cs-CZ" b="1" dirty="0" smtClean="0"/>
              <a:t>7. </a:t>
            </a:r>
            <a:r>
              <a:rPr lang="cs-CZ" b="1" dirty="0"/>
              <a:t>– 8. </a:t>
            </a:r>
            <a:r>
              <a:rPr lang="cs-CZ" b="1" dirty="0" smtClean="0"/>
              <a:t>6. 2013: </a:t>
            </a:r>
            <a:r>
              <a:rPr lang="cs-CZ" b="1" dirty="0"/>
              <a:t>SRN, M</a:t>
            </a:r>
            <a:r>
              <a:rPr lang="cs-CZ" b="1" dirty="0">
                <a:cs typeface="Times New Roman"/>
              </a:rPr>
              <a:t>ÖNCHENGLADBACH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600" b="1" dirty="0" smtClean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jednotlivci: 2 zlaté, 2 stříbrné, 2 bronzové</a:t>
            </a:r>
          </a:p>
          <a:p>
            <a:pPr algn="just">
              <a:spcBef>
                <a:spcPts val="400"/>
              </a:spcBef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družstvo: zlatá do 40 let, zlatá nad 40 let</a:t>
            </a:r>
          </a:p>
          <a:p>
            <a:pPr marL="0" indent="0" algn="just">
              <a:spcBef>
                <a:spcPts val="400"/>
              </a:spcBef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400"/>
              </a:spcBef>
              <a:buNone/>
            </a:pPr>
            <a:r>
              <a:rPr lang="cs-CZ" b="1" dirty="0"/>
              <a:t>27. – 29. </a:t>
            </a:r>
            <a:r>
              <a:rPr lang="cs-CZ" b="1" dirty="0" smtClean="0"/>
              <a:t>6. 2013: </a:t>
            </a:r>
            <a:r>
              <a:rPr lang="cs-CZ" b="1" dirty="0"/>
              <a:t>POLSKO, MĚSTO </a:t>
            </a:r>
            <a:r>
              <a:rPr lang="cs-CZ" b="1" dirty="0" smtClean="0"/>
              <a:t>TORUŇ</a:t>
            </a:r>
          </a:p>
          <a:p>
            <a:pPr marL="0" indent="0" algn="just">
              <a:spcBef>
                <a:spcPts val="400"/>
              </a:spcBef>
              <a:buNone/>
            </a:pPr>
            <a:endParaRPr lang="cs-CZ" sz="6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jednotlivci</a:t>
            </a:r>
            <a:r>
              <a:rPr lang="cs-CZ" sz="1800" dirty="0">
                <a:solidFill>
                  <a:schemeClr val="tx1"/>
                </a:solidFill>
              </a:rPr>
              <a:t>: </a:t>
            </a:r>
            <a:r>
              <a:rPr lang="cs-CZ" sz="1800" dirty="0" smtClean="0">
                <a:solidFill>
                  <a:schemeClr val="tx1"/>
                </a:solidFill>
              </a:rPr>
              <a:t>1 zlatá (4 x do 20 ze 142 soutěžících)</a:t>
            </a:r>
            <a:endParaRPr lang="cs-CZ" sz="1800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  <a:buFontTx/>
              <a:buChar char="-"/>
            </a:pPr>
            <a:r>
              <a:rPr lang="cs-CZ" sz="1800" dirty="0">
                <a:solidFill>
                  <a:schemeClr val="tx1"/>
                </a:solidFill>
              </a:rPr>
              <a:t>družstvo: </a:t>
            </a:r>
            <a:r>
              <a:rPr lang="cs-CZ" sz="1800" dirty="0" smtClean="0">
                <a:solidFill>
                  <a:schemeClr val="tx1"/>
                </a:solidFill>
              </a:rPr>
              <a:t>1 zlatá</a:t>
            </a:r>
          </a:p>
          <a:p>
            <a:pPr marL="0" indent="0" algn="just">
              <a:spcBef>
                <a:spcPts val="400"/>
              </a:spcBef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b="1" dirty="0"/>
              <a:t>1. – 10. </a:t>
            </a:r>
            <a:r>
              <a:rPr lang="cs-CZ" b="1" dirty="0" smtClean="0"/>
              <a:t>8. 2013: </a:t>
            </a:r>
            <a:r>
              <a:rPr lang="cs-CZ" b="1" dirty="0"/>
              <a:t>XIII. SVĚTOVÉ POLICEJNÍ </a:t>
            </a:r>
            <a:r>
              <a:rPr lang="cs-CZ" b="1" dirty="0" smtClean="0"/>
              <a:t>A	 </a:t>
            </a:r>
            <a:r>
              <a:rPr lang="cs-CZ" b="1" dirty="0"/>
              <a:t>HASIČSKÉ HRY SEVERNÍ IRSKO, BELFAST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600" b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1800" dirty="0">
                <a:solidFill>
                  <a:schemeClr val="tx1"/>
                </a:solidFill>
              </a:rPr>
              <a:t>jednotlivci: </a:t>
            </a:r>
            <a:r>
              <a:rPr lang="cs-CZ" sz="1800" dirty="0" smtClean="0">
                <a:solidFill>
                  <a:schemeClr val="tx1"/>
                </a:solidFill>
              </a:rPr>
              <a:t>8 x zlatá, 2 x stříbrná, 2 x bronzová</a:t>
            </a:r>
            <a:endParaRPr lang="cs-CZ" sz="1800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  <a:buFontTx/>
              <a:buChar char="-"/>
            </a:pPr>
            <a:r>
              <a:rPr lang="cs-CZ" sz="1800" dirty="0">
                <a:solidFill>
                  <a:schemeClr val="tx1"/>
                </a:solidFill>
              </a:rPr>
              <a:t>družstvo: </a:t>
            </a:r>
            <a:r>
              <a:rPr lang="cs-CZ" sz="1800" dirty="0" smtClean="0">
                <a:solidFill>
                  <a:schemeClr val="tx1"/>
                </a:solidFill>
              </a:rPr>
              <a:t>21. místo z 60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577690" y="260648"/>
            <a:ext cx="7920880" cy="15121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4000" dirty="0"/>
              <a:t>REPREZENTACE HZS ČR </a:t>
            </a:r>
            <a:br>
              <a:rPr lang="cs-CZ" sz="4000" dirty="0"/>
            </a:br>
            <a:r>
              <a:rPr lang="cs-CZ" sz="4000" dirty="0"/>
              <a:t>V DISCIPLÍNÁCH TFA</a:t>
            </a:r>
          </a:p>
        </p:txBody>
      </p:sp>
      <p:pic>
        <p:nvPicPr>
          <p:cNvPr id="9" name="Zástupný symbol pro obsah 8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1969" y="3340116"/>
            <a:ext cx="1538504" cy="142015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37764"/>
            <a:ext cx="2584246" cy="9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68" y="4797152"/>
            <a:ext cx="1538504" cy="126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6" y="2132856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584176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DVACÁTÉ  VÝROČÍ  VZNIKU</a:t>
            </a:r>
            <a:br>
              <a:rPr lang="cs-CZ" sz="4000" dirty="0" smtClean="0"/>
            </a:br>
            <a:r>
              <a:rPr lang="cs-CZ" sz="4000" dirty="0" smtClean="0"/>
              <a:t>TECHNICKÉHO ÚSTAVU PO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79512" y="4869160"/>
            <a:ext cx="7848872" cy="18002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rgbClr val="FFFF00"/>
                </a:solidFill>
              </a:rPr>
              <a:t>Autorizovaná osoba č. </a:t>
            </a:r>
            <a:r>
              <a:rPr lang="cs-CZ" altLang="cs-CZ" b="1" dirty="0" smtClean="0">
                <a:solidFill>
                  <a:srgbClr val="FFFF00"/>
                </a:solidFill>
              </a:rPr>
              <a:t>221 </a:t>
            </a:r>
            <a:endParaRPr lang="cs-CZ" altLang="cs-CZ" b="1" dirty="0">
              <a:solidFill>
                <a:srgbClr val="FFFF00"/>
              </a:solidFill>
            </a:endParaRPr>
          </a:p>
          <a:p>
            <a:pPr marL="355600" indent="-355600"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bg1"/>
                </a:solidFill>
              </a:rPr>
              <a:t>Notifikovaná osoba č. 1022</a:t>
            </a:r>
          </a:p>
          <a:p>
            <a:pPr marL="355600" indent="-3556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rgbClr val="FFFF00"/>
                </a:solidFill>
              </a:rPr>
              <a:t>Akreditovaná zkušební laboratoř č. 1011.2</a:t>
            </a:r>
          </a:p>
          <a:p>
            <a:pPr marL="355600" indent="-355600"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bg1"/>
                </a:solidFill>
              </a:rPr>
              <a:t>Akreditovaný certifikační orgán č. </a:t>
            </a:r>
            <a:r>
              <a:rPr lang="cs-CZ" altLang="cs-CZ" b="1" dirty="0" smtClean="0">
                <a:solidFill>
                  <a:schemeClr val="bg1"/>
                </a:solidFill>
              </a:rPr>
              <a:t>3080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6114" r="5868" b="7370"/>
          <a:stretch/>
        </p:blipFill>
        <p:spPr bwMode="auto">
          <a:xfrm>
            <a:off x="323528" y="2276872"/>
            <a:ext cx="1489798" cy="1237493"/>
          </a:xfrm>
          <a:prstGeom prst="ellipse">
            <a:avLst/>
          </a:prstGeom>
          <a:ln w="1460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harsh" dir="t">
              <a:rot lat="0" lon="0" rev="5400000"/>
            </a:lightRig>
          </a:scene3d>
          <a:sp3d extrusionH="25400" contourW="25400" prstMaterial="matte">
            <a:bevelT w="171450" h="133350" prst="divot"/>
            <a:bevelB w="158750" h="1016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611560" y="476672"/>
            <a:ext cx="79208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300" dirty="0" smtClean="0"/>
              <a:t>V </a:t>
            </a:r>
            <a:r>
              <a:rPr lang="cs-CZ" sz="2300" dirty="0"/>
              <a:t>oblasti VV bylo </a:t>
            </a:r>
            <a:r>
              <a:rPr lang="cs-CZ" sz="2300" b="1" dirty="0"/>
              <a:t>řešeno celkem 10 </a:t>
            </a:r>
            <a:r>
              <a:rPr lang="cs-CZ" sz="2300" b="1" dirty="0" smtClean="0"/>
              <a:t>výzkumných projektů</a:t>
            </a:r>
            <a:r>
              <a:rPr lang="cs-CZ" sz="2300" b="1" dirty="0"/>
              <a:t>, které byly následně využity</a:t>
            </a:r>
            <a:r>
              <a:rPr lang="cs-CZ" sz="2300" dirty="0"/>
              <a:t> v praxi</a:t>
            </a:r>
            <a:r>
              <a:rPr lang="cs-CZ" sz="2300" dirty="0" smtClean="0"/>
              <a:t>.</a:t>
            </a:r>
          </a:p>
          <a:p>
            <a:pPr marL="355600" indent="-3556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300" dirty="0" smtClean="0"/>
              <a:t>Bylo </a:t>
            </a:r>
            <a:r>
              <a:rPr lang="cs-CZ" sz="2300" b="1" dirty="0"/>
              <a:t>zpracováno celkem </a:t>
            </a:r>
            <a:r>
              <a:rPr lang="cs-CZ" sz="2300" b="1" dirty="0" smtClean="0"/>
              <a:t>1.254 </a:t>
            </a:r>
            <a:r>
              <a:rPr lang="cs-CZ" sz="2300" b="1" dirty="0"/>
              <a:t>protokolů ze </a:t>
            </a:r>
            <a:r>
              <a:rPr lang="cs-CZ" sz="2300" b="1" dirty="0" smtClean="0"/>
              <a:t>zkoušek</a:t>
            </a:r>
            <a:r>
              <a:rPr lang="cs-CZ" sz="2300" dirty="0" smtClean="0"/>
              <a:t>, z </a:t>
            </a:r>
            <a:r>
              <a:rPr lang="cs-CZ" sz="2300" dirty="0"/>
              <a:t>toho bylo </a:t>
            </a:r>
            <a:r>
              <a:rPr lang="cs-CZ" sz="2300" b="1" dirty="0"/>
              <a:t>182</a:t>
            </a:r>
            <a:r>
              <a:rPr lang="cs-CZ" sz="2300" dirty="0"/>
              <a:t> protokolů ze zkoušek hasiv, </a:t>
            </a:r>
            <a:r>
              <a:rPr lang="cs-CZ" sz="2300" b="1" dirty="0"/>
              <a:t>307</a:t>
            </a:r>
            <a:r>
              <a:rPr lang="cs-CZ" sz="2300" dirty="0"/>
              <a:t> protokolů </a:t>
            </a:r>
            <a:r>
              <a:rPr lang="cs-CZ" sz="2300" dirty="0" smtClean="0"/>
              <a:t>ze zkoušek </a:t>
            </a:r>
            <a:r>
              <a:rPr lang="cs-CZ" sz="2300" dirty="0"/>
              <a:t>požárních </a:t>
            </a:r>
            <a:r>
              <a:rPr lang="cs-CZ" sz="2300" dirty="0" smtClean="0"/>
              <a:t>automobilů, </a:t>
            </a:r>
            <a:r>
              <a:rPr lang="cs-CZ" sz="2300" b="1" dirty="0" smtClean="0"/>
              <a:t>682</a:t>
            </a:r>
            <a:r>
              <a:rPr lang="cs-CZ" sz="2300" dirty="0" smtClean="0"/>
              <a:t> </a:t>
            </a:r>
            <a:r>
              <a:rPr lang="cs-CZ" sz="2300" dirty="0"/>
              <a:t>protokolů zkoušek </a:t>
            </a:r>
            <a:r>
              <a:rPr lang="cs-CZ" sz="2300" dirty="0" smtClean="0"/>
              <a:t>věcných prostředků </a:t>
            </a:r>
            <a:r>
              <a:rPr lang="cs-CZ" sz="2300" dirty="0"/>
              <a:t>požární ochrany a </a:t>
            </a:r>
            <a:r>
              <a:rPr lang="cs-CZ" sz="2300" b="1" dirty="0"/>
              <a:t>83</a:t>
            </a:r>
            <a:r>
              <a:rPr lang="cs-CZ" sz="2300" dirty="0"/>
              <a:t> protokolů ze zkoušek </a:t>
            </a:r>
            <a:r>
              <a:rPr lang="cs-CZ" sz="2300" dirty="0" smtClean="0"/>
              <a:t>OOPP.</a:t>
            </a:r>
          </a:p>
          <a:p>
            <a:pPr marL="355600" indent="-3556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300" dirty="0" smtClean="0"/>
              <a:t>Bylo </a:t>
            </a:r>
            <a:r>
              <a:rPr lang="cs-CZ" sz="2300" b="1" dirty="0"/>
              <a:t>vydáno celkem </a:t>
            </a:r>
            <a:r>
              <a:rPr lang="cs-CZ" sz="2300" b="1" dirty="0" smtClean="0"/>
              <a:t>1.075 </a:t>
            </a:r>
            <a:r>
              <a:rPr lang="cs-CZ" sz="2300" b="1" dirty="0"/>
              <a:t>certifikátů </a:t>
            </a:r>
            <a:r>
              <a:rPr lang="cs-CZ" sz="2300" dirty="0"/>
              <a:t>na </a:t>
            </a:r>
            <a:r>
              <a:rPr lang="cs-CZ" sz="2300" dirty="0" smtClean="0"/>
              <a:t>požární techniku</a:t>
            </a:r>
            <a:r>
              <a:rPr lang="cs-CZ" sz="2300" dirty="0"/>
              <a:t>, věcné prostředky požární ochrany, hasiva </a:t>
            </a:r>
            <a:r>
              <a:rPr lang="cs-CZ" sz="2300" dirty="0" smtClean="0"/>
              <a:t>a osobní </a:t>
            </a:r>
            <a:r>
              <a:rPr lang="cs-CZ" sz="2300" dirty="0"/>
              <a:t>ochranné prostředky pro hasiče, tj. v </a:t>
            </a:r>
            <a:r>
              <a:rPr lang="cs-CZ" sz="2300" dirty="0" smtClean="0"/>
              <a:t>průměru 53,8 </a:t>
            </a:r>
            <a:r>
              <a:rPr lang="cs-CZ" sz="2300" dirty="0"/>
              <a:t>certifikovaných výrobků </a:t>
            </a:r>
            <a:r>
              <a:rPr lang="cs-CZ" sz="2300" dirty="0" smtClean="0"/>
              <a:t>ročně.</a:t>
            </a:r>
          </a:p>
          <a:p>
            <a:pPr marL="355600" indent="-3556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300" dirty="0" smtClean="0"/>
              <a:t>Bylo </a:t>
            </a:r>
            <a:r>
              <a:rPr lang="cs-CZ" sz="2300" b="1" dirty="0"/>
              <a:t>vypracováno celkem </a:t>
            </a:r>
            <a:r>
              <a:rPr lang="cs-CZ" sz="2300" b="1" dirty="0" smtClean="0"/>
              <a:t>2.591 </a:t>
            </a:r>
            <a:r>
              <a:rPr lang="cs-CZ" sz="2300" b="1" dirty="0"/>
              <a:t>požárně </a:t>
            </a:r>
            <a:r>
              <a:rPr lang="cs-CZ" sz="2300" b="1" dirty="0" smtClean="0"/>
              <a:t>technických expertíz</a:t>
            </a:r>
            <a:r>
              <a:rPr lang="cs-CZ" sz="2300" b="1" dirty="0"/>
              <a:t>, tj. v průměru 144 expertíz ročně</a:t>
            </a:r>
            <a:r>
              <a:rPr lang="cs-CZ" sz="2300" dirty="0"/>
              <a:t> (údaj je </a:t>
            </a:r>
            <a:r>
              <a:rPr lang="cs-CZ" sz="2300" dirty="0" smtClean="0"/>
              <a:t>za roky </a:t>
            </a:r>
            <a:r>
              <a:rPr lang="cs-CZ" sz="2300" dirty="0"/>
              <a:t>1995-2013).</a:t>
            </a:r>
          </a:p>
        </p:txBody>
      </p:sp>
    </p:spTree>
    <p:extLst>
      <p:ext uri="{BB962C8B-B14F-4D97-AF65-F5344CB8AC3E}">
        <p14:creationId xmlns:p14="http://schemas.microsoft.com/office/powerpoint/2010/main" val="37802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5623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38862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8" y="630002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Zkouška </a:t>
            </a:r>
            <a:r>
              <a:rPr lang="cs-CZ" sz="2000" dirty="0" smtClean="0"/>
              <a:t>nastavovacího žebříku zahraničního výrobce a </a:t>
            </a:r>
            <a:r>
              <a:rPr lang="cs-CZ" sz="2000" dirty="0"/>
              <a:t>následně na </a:t>
            </a:r>
            <a:r>
              <a:rPr lang="cs-CZ" sz="2000" dirty="0" smtClean="0"/>
              <a:t>TÚPO.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880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369" y="427850"/>
            <a:ext cx="7595629" cy="573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4" name="Hasivo_olej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692696"/>
            <a:ext cx="6768752" cy="507656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9592" y="630002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Ukázka, čeho by výrobci byli schopní, kdyby TÚPO byl neschopný!!!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487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9" y="553938"/>
            <a:ext cx="7524750" cy="546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3143" y="1124744"/>
            <a:ext cx="8109913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Motto TÚPO Praha:</a:t>
            </a:r>
          </a:p>
          <a:p>
            <a:pPr algn="ctr"/>
            <a:endParaRPr lang="cs-CZ" sz="2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spcBef>
                <a:spcPts val="1800"/>
              </a:spcBef>
            </a:pPr>
            <a:r>
              <a:rPr lang="cs-CZ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„Chráníme ty, </a:t>
            </a:r>
          </a:p>
          <a:p>
            <a:pPr algn="ctr">
              <a:spcBef>
                <a:spcPts val="1800"/>
              </a:spcBef>
            </a:pPr>
            <a:r>
              <a:rPr lang="cs-CZ" sz="8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kteří zachraňují!“</a:t>
            </a:r>
            <a:endParaRPr lang="cs-CZ" sz="8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2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51216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UDÁLOSTI  SE  ZÁSAHEM  JEDNOTEK POŽÁRNÍ  OCHRANY</a:t>
            </a:r>
            <a:endParaRPr lang="cs-CZ" sz="40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19972"/>
              </p:ext>
            </p:extLst>
          </p:nvPr>
        </p:nvGraphicFramePr>
        <p:xfrm>
          <a:off x="611560" y="2060848"/>
          <a:ext cx="7920880" cy="400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080120"/>
                <a:gridCol w="1137320"/>
                <a:gridCol w="1219200"/>
                <a:gridCol w="1819944"/>
              </a:tblGrid>
              <a:tr h="671802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+mn-lt"/>
                        </a:rPr>
                        <a:t>Druh události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+mn-lt"/>
                        </a:rPr>
                        <a:t>2012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+mn-lt"/>
                        </a:rPr>
                        <a:t>2013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+mn-lt"/>
                        </a:rPr>
                        <a:t>Tendence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+mn-lt"/>
                        </a:rPr>
                        <a:t>Porovnání proti roku 2012</a:t>
                      </a:r>
                      <a:endParaRPr lang="cs-CZ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389219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n-lt"/>
                        </a:rPr>
                        <a:t>Požáry s účastí JPO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 smtClean="0">
                          <a:latin typeface="+mn-lt"/>
                        </a:rPr>
                        <a:t>19 908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 smtClean="0">
                          <a:latin typeface="+mn-lt"/>
                        </a:rPr>
                        <a:t>16 563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+mn-lt"/>
                        </a:rPr>
                        <a:t>o</a:t>
                      </a:r>
                      <a:r>
                        <a:rPr lang="cs-CZ" sz="1600" b="1" baseline="0" dirty="0" smtClean="0">
                          <a:latin typeface="+mn-lt"/>
                        </a:rPr>
                        <a:t> 16,8 % méně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89219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n-lt"/>
                        </a:rPr>
                        <a:t>Dopravní nehody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 smtClean="0">
                          <a:latin typeface="+mn-lt"/>
                        </a:rPr>
                        <a:t>18 910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 smtClean="0">
                          <a:latin typeface="+mn-lt"/>
                        </a:rPr>
                        <a:t>19</a:t>
                      </a:r>
                      <a:r>
                        <a:rPr lang="cs-CZ" sz="1600" b="1" baseline="0" dirty="0" smtClean="0">
                          <a:latin typeface="+mn-lt"/>
                        </a:rPr>
                        <a:t> 023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+mn-lt"/>
                        </a:rPr>
                        <a:t>o 0,6 %</a:t>
                      </a:r>
                      <a:r>
                        <a:rPr lang="cs-CZ" sz="1600" b="1" baseline="0" dirty="0" smtClean="0">
                          <a:latin typeface="+mn-lt"/>
                        </a:rPr>
                        <a:t> více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607821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n-lt"/>
                        </a:rPr>
                        <a:t>Úniky nebezpečných</a:t>
                      </a:r>
                      <a:r>
                        <a:rPr lang="cs-CZ" sz="1600" baseline="0" dirty="0" smtClean="0">
                          <a:latin typeface="+mn-lt"/>
                        </a:rPr>
                        <a:t> látek</a:t>
                      </a:r>
                    </a:p>
                    <a:p>
                      <a:r>
                        <a:rPr lang="cs-CZ" sz="1600" baseline="0" dirty="0" smtClean="0">
                          <a:latin typeface="+mn-lt"/>
                        </a:rPr>
                        <a:t>- z toho „ropných produktů“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 smtClean="0">
                          <a:latin typeface="+mn-lt"/>
                        </a:rPr>
                        <a:t>5 106</a:t>
                      </a:r>
                    </a:p>
                    <a:p>
                      <a:pPr algn="r"/>
                      <a:r>
                        <a:rPr lang="cs-CZ" sz="1600" b="0" dirty="0" smtClean="0">
                          <a:latin typeface="+mn-lt"/>
                        </a:rPr>
                        <a:t>3 990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 smtClean="0">
                          <a:latin typeface="+mn-lt"/>
                        </a:rPr>
                        <a:t>5 253</a:t>
                      </a:r>
                    </a:p>
                    <a:p>
                      <a:pPr algn="r"/>
                      <a:r>
                        <a:rPr lang="cs-CZ" sz="1600" b="1" dirty="0" smtClean="0">
                          <a:latin typeface="+mn-lt"/>
                        </a:rPr>
                        <a:t>4</a:t>
                      </a:r>
                      <a:r>
                        <a:rPr lang="cs-CZ" sz="1600" b="1" baseline="0" dirty="0" smtClean="0">
                          <a:latin typeface="+mn-lt"/>
                        </a:rPr>
                        <a:t> 107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+mn-lt"/>
                        </a:rPr>
                        <a:t>o 2,9</a:t>
                      </a:r>
                      <a:r>
                        <a:rPr lang="cs-CZ" sz="1600" b="1" baseline="0" dirty="0" smtClean="0">
                          <a:latin typeface="+mn-lt"/>
                        </a:rPr>
                        <a:t> % více</a:t>
                      </a:r>
                    </a:p>
                    <a:p>
                      <a:pPr algn="ctr"/>
                      <a:r>
                        <a:rPr lang="cs-CZ" sz="1600" b="1" baseline="0" dirty="0" smtClean="0">
                          <a:latin typeface="+mn-lt"/>
                        </a:rPr>
                        <a:t>o 2,9 % více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89219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n-lt"/>
                        </a:rPr>
                        <a:t>Technické havárie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 smtClean="0">
                          <a:latin typeface="+mn-lt"/>
                        </a:rPr>
                        <a:t>52 084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 smtClean="0">
                          <a:latin typeface="+mn-lt"/>
                        </a:rPr>
                        <a:t>63</a:t>
                      </a:r>
                      <a:r>
                        <a:rPr lang="cs-CZ" sz="1600" b="1" baseline="0" dirty="0" smtClean="0">
                          <a:latin typeface="+mn-lt"/>
                        </a:rPr>
                        <a:t> 596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+mn-lt"/>
                        </a:rPr>
                        <a:t>o 22,1 % více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89219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n-lt"/>
                        </a:rPr>
                        <a:t>Radiační havárie a nehody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 smtClean="0">
                          <a:latin typeface="+mn-lt"/>
                        </a:rPr>
                        <a:t>1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 smtClean="0">
                          <a:latin typeface="+mn-lt"/>
                        </a:rPr>
                        <a:t>1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+mn-lt"/>
                        </a:rPr>
                        <a:t>srovnatelné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89219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n-lt"/>
                        </a:rPr>
                        <a:t>Ostatní mimořádné události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 smtClean="0">
                          <a:latin typeface="+mn-lt"/>
                        </a:rPr>
                        <a:t>67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 smtClean="0">
                          <a:latin typeface="+mn-lt"/>
                        </a:rPr>
                        <a:t>8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+mn-lt"/>
                        </a:rPr>
                        <a:t>o </a:t>
                      </a:r>
                      <a:r>
                        <a:rPr lang="cs-CZ" sz="1600" b="1" dirty="0" smtClean="0">
                          <a:solidFill>
                            <a:srgbClr val="FF0066"/>
                          </a:solidFill>
                          <a:latin typeface="+mn-lt"/>
                        </a:rPr>
                        <a:t>88,1</a:t>
                      </a:r>
                      <a:r>
                        <a:rPr lang="cs-CZ" sz="1600" b="1" dirty="0" smtClean="0">
                          <a:latin typeface="+mn-lt"/>
                        </a:rPr>
                        <a:t> % méně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89219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n-lt"/>
                        </a:rPr>
                        <a:t>Plané poplachy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 smtClean="0">
                          <a:latin typeface="+mn-lt"/>
                        </a:rPr>
                        <a:t>7 909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 smtClean="0">
                          <a:latin typeface="+mn-lt"/>
                        </a:rPr>
                        <a:t>7 837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+mn-lt"/>
                        </a:rPr>
                        <a:t>o 0,9 % méně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89219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+mn-lt"/>
                        </a:rPr>
                        <a:t>UDÁLOSTI CELKEM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 smtClean="0">
                          <a:latin typeface="+mn-lt"/>
                        </a:rPr>
                        <a:t>103 985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 smtClean="0">
                          <a:latin typeface="+mn-lt"/>
                        </a:rPr>
                        <a:t>112</a:t>
                      </a:r>
                      <a:r>
                        <a:rPr lang="cs-CZ" sz="1600" b="1" baseline="0" dirty="0" smtClean="0">
                          <a:latin typeface="+mn-lt"/>
                        </a:rPr>
                        <a:t> 281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+mn-lt"/>
                        </a:rPr>
                        <a:t>o 8 % více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Přímá spojnice se šipkou 4"/>
          <p:cNvCxnSpPr/>
          <p:nvPr/>
        </p:nvCxnSpPr>
        <p:spPr>
          <a:xfrm>
            <a:off x="5999268" y="2780928"/>
            <a:ext cx="144016" cy="216024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6012160" y="3190956"/>
            <a:ext cx="144016" cy="22440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979302" y="3607689"/>
            <a:ext cx="144016" cy="22440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012160" y="3852664"/>
            <a:ext cx="144016" cy="22440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999268" y="4171051"/>
            <a:ext cx="144016" cy="22440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6031735" y="5805264"/>
            <a:ext cx="144016" cy="22440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999268" y="5373216"/>
            <a:ext cx="144016" cy="216024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959727" y="5013176"/>
            <a:ext cx="144016" cy="216024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5911486" y="4725144"/>
            <a:ext cx="279648" cy="0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543800" cy="1524000"/>
          </a:xfrm>
        </p:spPr>
        <p:txBody>
          <a:bodyPr/>
          <a:lstStyle/>
          <a:p>
            <a:r>
              <a:rPr lang="cs-CZ" dirty="0" smtClean="0"/>
              <a:t>SEKCE PREVENCE </a:t>
            </a:r>
            <a:br>
              <a:rPr lang="cs-CZ" dirty="0" smtClean="0"/>
            </a:br>
            <a:r>
              <a:rPr lang="cs-CZ" dirty="0" smtClean="0"/>
              <a:t>A CIVILNÍ NOUZOVÉ PŘIPRAVENOSTI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632848" cy="990600"/>
          </a:xfrm>
        </p:spPr>
        <p:txBody>
          <a:bodyPr>
            <a:normAutofit/>
          </a:bodyPr>
          <a:lstStyle/>
          <a:p>
            <a:pPr algn="r"/>
            <a:r>
              <a:rPr lang="cs-CZ" sz="3800" dirty="0" smtClean="0"/>
              <a:t>brig. gen. Ing. Miloš Svoboda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16940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188640"/>
            <a:ext cx="7920880" cy="151216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KONCEPCE OCHRANY OBYVATELSTVA DO ROKU 2020 S VÝHLEDEM DO ROKU 2030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885" y="2132856"/>
            <a:ext cx="7632848" cy="403244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cs typeface="Arial" panose="020B0604020202020204" pitchFamily="34" charset="0"/>
              </a:rPr>
              <a:t>Projednána ve Výboru pro civilní nouzové plánování </a:t>
            </a:r>
            <a:r>
              <a:rPr lang="cs-CZ" sz="2200" dirty="0" smtClean="0">
                <a:cs typeface="Arial" panose="020B0604020202020204" pitchFamily="34" charset="0"/>
              </a:rPr>
              <a:t/>
            </a:r>
            <a:br>
              <a:rPr lang="cs-CZ" sz="2200" dirty="0" smtClean="0">
                <a:cs typeface="Arial" panose="020B0604020202020204" pitchFamily="34" charset="0"/>
              </a:rPr>
            </a:br>
            <a:r>
              <a:rPr lang="cs-CZ" sz="2200" dirty="0" smtClean="0">
                <a:cs typeface="Arial" panose="020B0604020202020204" pitchFamily="34" charset="0"/>
              </a:rPr>
              <a:t>a </a:t>
            </a:r>
            <a:r>
              <a:rPr lang="cs-CZ" sz="2200" dirty="0">
                <a:cs typeface="Arial" panose="020B0604020202020204" pitchFamily="34" charset="0"/>
              </a:rPr>
              <a:t>v Bezpečnostní radě státu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rgbClr val="C00000"/>
                </a:solidFill>
                <a:cs typeface="Arial" panose="020B0604020202020204" pitchFamily="34" charset="0"/>
              </a:rPr>
              <a:t>Schválena 23. října 2013 Vládou ČR</a:t>
            </a:r>
            <a:r>
              <a:rPr lang="cs-CZ" sz="2200" dirty="0">
                <a:cs typeface="Arial" panose="020B0604020202020204" pitchFamily="34" charset="0"/>
              </a:rPr>
              <a:t>, usnesením </a:t>
            </a:r>
            <a:r>
              <a:rPr lang="cs-CZ" sz="2200" dirty="0" smtClean="0">
                <a:cs typeface="Arial" panose="020B0604020202020204" pitchFamily="34" charset="0"/>
              </a:rPr>
              <a:t>č</a:t>
            </a:r>
            <a:r>
              <a:rPr lang="cs-CZ" sz="2200" dirty="0">
                <a:cs typeface="Arial" panose="020B0604020202020204" pitchFamily="34" charset="0"/>
              </a:rPr>
              <a:t>. 805 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cs typeface="Arial" panose="020B0604020202020204" pitchFamily="34" charset="0"/>
              </a:rPr>
              <a:t>Zpracována generálním ředitelstvím HZS ČR ve spolupráci </a:t>
            </a:r>
            <a:r>
              <a:rPr lang="cs-CZ" sz="2200" dirty="0" smtClean="0">
                <a:cs typeface="Arial" panose="020B0604020202020204" pitchFamily="34" charset="0"/>
              </a:rPr>
              <a:t/>
            </a:r>
            <a:br>
              <a:rPr lang="cs-CZ" sz="2200" dirty="0" smtClean="0">
                <a:cs typeface="Arial" panose="020B0604020202020204" pitchFamily="34" charset="0"/>
              </a:rPr>
            </a:br>
            <a:r>
              <a:rPr lang="cs-CZ" sz="2200" dirty="0" smtClean="0">
                <a:cs typeface="Arial" panose="020B0604020202020204" pitchFamily="34" charset="0"/>
              </a:rPr>
              <a:t>s </a:t>
            </a:r>
            <a:r>
              <a:rPr lang="cs-CZ" sz="2200" dirty="0">
                <a:cs typeface="Arial" panose="020B0604020202020204" pitchFamily="34" charset="0"/>
              </a:rPr>
              <a:t>odbornou pracovní skupinou VCNP, akademickou obcí, zástupci vysokých škol a odbornou veřejností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cs typeface="Arial" panose="020B0604020202020204" pitchFamily="34" charset="0"/>
              </a:rPr>
              <a:t>Zpráva o stavu ochrany obyvatelstva v ČR v tříletých cyklech od roku </a:t>
            </a:r>
            <a:r>
              <a:rPr lang="cs-CZ" sz="2200" dirty="0" smtClean="0">
                <a:cs typeface="Arial" panose="020B0604020202020204" pitchFamily="34" charset="0"/>
              </a:rPr>
              <a:t>2015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  <a:defRPr/>
            </a:pPr>
            <a:endParaRPr lang="cs-CZ" sz="2200" dirty="0">
              <a:cs typeface="Arial" panose="020B0604020202020204" pitchFamily="34" charset="0"/>
            </a:endParaRP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  <a:defRPr/>
            </a:pPr>
            <a:r>
              <a:rPr lang="cs-CZ" altLang="cs-CZ" sz="2200" dirty="0">
                <a:cs typeface="Arial" charset="0"/>
              </a:rPr>
              <a:t>Webové stránky </a:t>
            </a:r>
            <a:r>
              <a:rPr lang="cs-CZ" altLang="cs-CZ" sz="2200" b="1" dirty="0" smtClean="0">
                <a:solidFill>
                  <a:srgbClr val="3333CC"/>
                </a:solidFill>
                <a:cs typeface="Arial" charset="0"/>
              </a:rPr>
              <a:t>www.hzscr.cz</a:t>
            </a:r>
            <a:r>
              <a:rPr lang="cs-CZ" altLang="cs-CZ" sz="2200" dirty="0" smtClean="0">
                <a:cs typeface="Arial" charset="0"/>
              </a:rPr>
              <a:t> v </a:t>
            </a:r>
            <a:r>
              <a:rPr lang="cs-CZ" altLang="cs-CZ" sz="2200" dirty="0">
                <a:cs typeface="Arial" charset="0"/>
              </a:rPr>
              <a:t>části ochrana obyvatelstva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  <a:defRPr/>
            </a:pPr>
            <a:endParaRPr lang="cs-CZ" sz="25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116632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POSLÁNÍ A RÁMEC OCHRANY OBYVATELSTVA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885" y="1628800"/>
            <a:ext cx="7632848" cy="446449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>
                <a:cs typeface="Arial" charset="0"/>
              </a:rPr>
              <a:t>Jeden ze základních pilířů bezpečnostního systému </a:t>
            </a:r>
            <a:r>
              <a:rPr lang="cs-CZ" sz="2200" dirty="0" smtClean="0">
                <a:cs typeface="Arial" charset="0"/>
              </a:rPr>
              <a:t>ČR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  <a:defRPr/>
            </a:pPr>
            <a:endParaRPr lang="cs-CZ" sz="1200" dirty="0">
              <a:cs typeface="Arial" charset="0"/>
            </a:endParaRP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accent1"/>
                </a:solidFill>
                <a:cs typeface="Arial" charset="0"/>
              </a:rPr>
              <a:t>Plnění úkolů v oblasti plánování, organizování a výkonu činností za účelem </a:t>
            </a:r>
            <a:r>
              <a:rPr lang="cs-CZ" sz="2200" b="1" u="sng" dirty="0">
                <a:solidFill>
                  <a:schemeClr val="accent1"/>
                </a:solidFill>
                <a:cs typeface="Arial" charset="0"/>
              </a:rPr>
              <a:t>předcházení vzniku, zajištění připravenosti na mimořádné události a krizové situace </a:t>
            </a:r>
            <a:r>
              <a:rPr lang="cs-CZ" sz="2200" b="1" u="sng" dirty="0" smtClean="0">
                <a:solidFill>
                  <a:schemeClr val="accent1"/>
                </a:solidFill>
                <a:cs typeface="Arial" charset="0"/>
              </a:rPr>
              <a:t/>
            </a:r>
            <a:br>
              <a:rPr lang="cs-CZ" sz="2200" b="1" u="sng" dirty="0" smtClean="0">
                <a:solidFill>
                  <a:schemeClr val="accent1"/>
                </a:solidFill>
                <a:cs typeface="Arial" charset="0"/>
              </a:rPr>
            </a:br>
            <a:r>
              <a:rPr lang="cs-CZ" sz="2200" b="1" u="sng" dirty="0" smtClean="0">
                <a:solidFill>
                  <a:schemeClr val="accent1"/>
                </a:solidFill>
                <a:cs typeface="Arial" charset="0"/>
              </a:rPr>
              <a:t>a </a:t>
            </a:r>
            <a:r>
              <a:rPr lang="cs-CZ" sz="2200" b="1" u="sng" dirty="0">
                <a:solidFill>
                  <a:schemeClr val="accent1"/>
                </a:solidFill>
                <a:cs typeface="Arial" charset="0"/>
              </a:rPr>
              <a:t>jejich řešení</a:t>
            </a:r>
            <a:r>
              <a:rPr lang="cs-CZ" sz="2200" b="1" dirty="0">
                <a:solidFill>
                  <a:schemeClr val="accent1"/>
                </a:solidFill>
                <a:cs typeface="Arial" charset="0"/>
              </a:rPr>
              <a:t>; ochranou obyvatelstva je dále plnění úkolů civilní obrany podle Ženevských </a:t>
            </a:r>
            <a:r>
              <a:rPr lang="cs-CZ" sz="2200" b="1" dirty="0" smtClean="0">
                <a:solidFill>
                  <a:schemeClr val="accent1"/>
                </a:solidFill>
                <a:cs typeface="Arial" charset="0"/>
              </a:rPr>
              <a:t>protokolů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  <a:defRPr/>
            </a:pPr>
            <a:endParaRPr lang="cs-CZ" sz="1200" b="1" dirty="0">
              <a:solidFill>
                <a:schemeClr val="accent1"/>
              </a:solidFill>
              <a:cs typeface="Arial" charset="0"/>
            </a:endParaRP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>
                <a:cs typeface="Arial" charset="0"/>
              </a:rPr>
              <a:t>Úkoly jednotlivých orgánů jsou nepřenositelné, jejich plnění vyplývá z konkrétních ustanovení právních </a:t>
            </a:r>
            <a:r>
              <a:rPr lang="cs-CZ" sz="2200" dirty="0" smtClean="0">
                <a:cs typeface="Arial" charset="0"/>
              </a:rPr>
              <a:t>předpisů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  <a:defRPr/>
            </a:pPr>
            <a:endParaRPr lang="cs-CZ" sz="1200" dirty="0">
              <a:cs typeface="Arial" charset="0"/>
            </a:endParaRP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>
                <a:cs typeface="Arial" charset="0"/>
              </a:rPr>
              <a:t>Obecnou koordinaci plní Ministerstvo </a:t>
            </a:r>
            <a:r>
              <a:rPr lang="cs-CZ" sz="2200" dirty="0" smtClean="0">
                <a:cs typeface="Arial" charset="0"/>
              </a:rPr>
              <a:t>vnitra</a:t>
            </a:r>
            <a:endParaRPr lang="cs-CZ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116632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ANALÝZA SOUČASNÉHO STAVU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885" y="1196752"/>
            <a:ext cx="7632848" cy="259228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Arial" charset="0"/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Metodou SWOT posouzeno 6 oblastí:</a:t>
            </a:r>
          </a:p>
          <a:p>
            <a:pPr marL="355600" indent="-355600"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Síly</a:t>
            </a:r>
          </a:p>
          <a:p>
            <a:pPr marL="355600" indent="-355600"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Věcné zdroje</a:t>
            </a:r>
          </a:p>
          <a:p>
            <a:pPr marL="355600" indent="-355600"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Úkoly ochrany obyvatelstva</a:t>
            </a:r>
          </a:p>
          <a:p>
            <a:pPr marL="355600" indent="-355600"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Krizové řízení</a:t>
            </a:r>
          </a:p>
          <a:p>
            <a:pPr marL="355600" indent="-355600"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Výchova a vzdělávání</a:t>
            </a:r>
          </a:p>
          <a:p>
            <a:pPr marL="355600" indent="-355600"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Věda a výzkum, vývoj, </a:t>
            </a:r>
            <a:r>
              <a:rPr lang="cs-CZ" sz="2000" dirty="0" smtClean="0">
                <a:cs typeface="Arial" panose="020B0604020202020204" pitchFamily="34" charset="0"/>
              </a:rPr>
              <a:t>inovace</a:t>
            </a: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580869" y="3645024"/>
            <a:ext cx="7920880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000" dirty="0" smtClean="0"/>
              <a:t>STRATEGICKÉ CÍLE OCHRANY OBYVATELSTVA</a:t>
            </a:r>
            <a:endParaRPr lang="cs-CZ" sz="3000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724885" y="4581128"/>
            <a:ext cx="7632848" cy="158417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dirty="0"/>
              <a:t>Bezpečnost obyvatelstva</a:t>
            </a:r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dirty="0"/>
              <a:t>Nedělitelnost / Komplexnost</a:t>
            </a:r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dirty="0"/>
              <a:t>Udržitelnost</a:t>
            </a:r>
          </a:p>
          <a:p>
            <a:pPr marL="355600" indent="-355600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Institucionálnost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5647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116632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STRATEGICKÉ PRIORITY OCHRANY OBYVATELSTVA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885" y="1484784"/>
            <a:ext cx="7632848" cy="51125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200" b="1" dirty="0">
                <a:solidFill>
                  <a:schemeClr val="accent1"/>
                </a:solidFill>
                <a:cs typeface="Arial" charset="0"/>
              </a:rPr>
              <a:t>Širší zapojení občanů </a:t>
            </a:r>
            <a:r>
              <a:rPr lang="cs-CZ" altLang="cs-CZ" sz="2200" dirty="0">
                <a:cs typeface="Arial" charset="0"/>
              </a:rPr>
              <a:t>do systému (zvýšení sebeochrany obyvatelstva pomocí plošného a cíleného systému výchovy </a:t>
            </a:r>
            <a:r>
              <a:rPr lang="cs-CZ" altLang="cs-CZ" sz="2200" dirty="0" smtClean="0">
                <a:cs typeface="Arial" charset="0"/>
              </a:rPr>
              <a:t/>
            </a:r>
            <a:br>
              <a:rPr lang="cs-CZ" altLang="cs-CZ" sz="2200" dirty="0" smtClean="0">
                <a:cs typeface="Arial" charset="0"/>
              </a:rPr>
            </a:br>
            <a:r>
              <a:rPr lang="cs-CZ" altLang="cs-CZ" sz="2200" dirty="0" smtClean="0">
                <a:cs typeface="Arial" charset="0"/>
              </a:rPr>
              <a:t>a </a:t>
            </a:r>
            <a:r>
              <a:rPr lang="cs-CZ" altLang="cs-CZ" sz="2200" dirty="0">
                <a:cs typeface="Arial" charset="0"/>
              </a:rPr>
              <a:t>vzdělávání)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200" b="1" dirty="0">
                <a:solidFill>
                  <a:schemeClr val="accent1"/>
                </a:solidFill>
                <a:cs typeface="Arial" charset="0"/>
              </a:rPr>
              <a:t>Širší zapojení právnických a podnikajících fyzických osob </a:t>
            </a:r>
            <a:r>
              <a:rPr lang="cs-CZ" altLang="cs-CZ" sz="2200" dirty="0">
                <a:cs typeface="Arial" charset="0"/>
              </a:rPr>
              <a:t>do přípravy na mimořádné události a krizové situace (užší spolupráce a zapojení zejména těch se zvýšeným rizikem)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200" b="1" dirty="0">
                <a:solidFill>
                  <a:schemeClr val="accent1"/>
                </a:solidFill>
                <a:cs typeface="Arial" charset="0"/>
              </a:rPr>
              <a:t>Zvýšení odolnosti </a:t>
            </a:r>
            <a:r>
              <a:rPr lang="cs-CZ" altLang="cs-CZ" sz="2200" dirty="0">
                <a:cs typeface="Arial" charset="0"/>
              </a:rPr>
              <a:t>a ochrany prvků </a:t>
            </a:r>
            <a:r>
              <a:rPr lang="cs-CZ" altLang="cs-CZ" sz="2200" b="1" dirty="0">
                <a:solidFill>
                  <a:schemeClr val="accent1"/>
                </a:solidFill>
                <a:cs typeface="Arial" charset="0"/>
              </a:rPr>
              <a:t>kritické infrastruktury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200" b="1" dirty="0">
                <a:solidFill>
                  <a:schemeClr val="accent1"/>
                </a:solidFill>
                <a:cs typeface="Arial" charset="0"/>
              </a:rPr>
              <a:t>Cílená podpora vědy a výzkumu</a:t>
            </a:r>
            <a:r>
              <a:rPr lang="cs-CZ" altLang="cs-CZ" sz="2200" dirty="0">
                <a:cs typeface="Arial" charset="0"/>
              </a:rPr>
              <a:t>, vývoje, inovací s důrazem na využívání dosažených výsledků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 smtClean="0"/>
              <a:t>Průběžná </a:t>
            </a:r>
            <a:r>
              <a:rPr lang="cs-CZ" sz="2000" b="1" dirty="0" smtClean="0">
                <a:solidFill>
                  <a:schemeClr val="accent1"/>
                </a:solidFill>
              </a:rPr>
              <a:t>optimalizace systému </a:t>
            </a:r>
            <a:r>
              <a:rPr lang="cs-CZ" sz="2000" b="1" dirty="0">
                <a:solidFill>
                  <a:schemeClr val="accent1"/>
                </a:solidFill>
              </a:rPr>
              <a:t>ochrany </a:t>
            </a:r>
            <a:r>
              <a:rPr lang="cs-CZ" sz="2000" b="1" dirty="0" smtClean="0">
                <a:solidFill>
                  <a:schemeClr val="accent1"/>
                </a:solidFill>
              </a:rPr>
              <a:t>obyvatelstva</a:t>
            </a:r>
            <a:r>
              <a:rPr lang="cs-CZ" sz="2000" b="1" dirty="0">
                <a:solidFill>
                  <a:schemeClr val="accent1"/>
                </a:solidFill>
              </a:rPr>
              <a:t> </a:t>
            </a:r>
            <a:r>
              <a:rPr lang="cs-CZ" sz="2000" dirty="0" smtClean="0"/>
              <a:t>a zvyšování jeho schopnosti </a:t>
            </a:r>
            <a:r>
              <a:rPr lang="cs-CZ" sz="2000" dirty="0"/>
              <a:t>adekvátně reagovat jak na existující, tak na nově poznané </a:t>
            </a:r>
            <a:r>
              <a:rPr lang="cs-CZ" sz="2000" dirty="0" smtClean="0"/>
              <a:t>hrozby </a:t>
            </a:r>
            <a:r>
              <a:rPr lang="cs-CZ" sz="2000" dirty="0"/>
              <a:t>s cílem těmto hrozbám přecházet a být připraven na jejich odvrácení a minimalizaci z nich vyplývajících rizik. </a:t>
            </a:r>
            <a:endParaRPr lang="cs-CZ" altLang="cs-CZ" sz="2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188640"/>
            <a:ext cx="7920880" cy="151216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KONTROLNÍ AKCE STÁTNÍHO POŽÁRNÍHO DOZORU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885" y="2060848"/>
            <a:ext cx="7632848" cy="410445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altLang="cs-CZ" sz="2000" b="1" dirty="0" smtClean="0">
                <a:solidFill>
                  <a:srgbClr val="C00000"/>
                </a:solidFill>
              </a:rPr>
              <a:t>Celkem </a:t>
            </a:r>
            <a:r>
              <a:rPr lang="cs-CZ" altLang="cs-CZ" sz="2000" b="1" dirty="0">
                <a:solidFill>
                  <a:srgbClr val="C00000"/>
                </a:solidFill>
              </a:rPr>
              <a:t>13 336 kontrolních akcí</a:t>
            </a:r>
            <a:r>
              <a:rPr lang="cs-CZ" altLang="cs-CZ" sz="2000" b="1" dirty="0"/>
              <a:t> </a:t>
            </a:r>
            <a:r>
              <a:rPr lang="cs-CZ" altLang="cs-CZ" sz="2000" dirty="0"/>
              <a:t>(v roce 2012 – </a:t>
            </a:r>
            <a:r>
              <a:rPr lang="cs-CZ" altLang="cs-CZ" sz="2000" b="1" dirty="0">
                <a:solidFill>
                  <a:srgbClr val="C00000"/>
                </a:solidFill>
              </a:rPr>
              <a:t>13 995</a:t>
            </a:r>
            <a:r>
              <a:rPr lang="cs-CZ" altLang="cs-CZ" sz="2000" dirty="0"/>
              <a:t>)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altLang="cs-CZ" sz="2000" dirty="0"/>
              <a:t>	</a:t>
            </a:r>
            <a:r>
              <a:rPr lang="cs-CZ" altLang="cs-CZ" sz="1200" dirty="0"/>
              <a:t> </a:t>
            </a:r>
            <a:r>
              <a:rPr lang="cs-CZ" altLang="cs-CZ" sz="2000" dirty="0"/>
              <a:t>– 49% bez závad (v roce </a:t>
            </a:r>
            <a:r>
              <a:rPr lang="cs-CZ" altLang="cs-CZ" sz="2000" dirty="0" smtClean="0"/>
              <a:t>2012: </a:t>
            </a:r>
            <a:r>
              <a:rPr lang="cs-CZ" altLang="cs-CZ" sz="2000" dirty="0"/>
              <a:t>44% )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altLang="cs-CZ" sz="1200" dirty="0"/>
              <a:t> 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altLang="cs-CZ" sz="2000" b="1" dirty="0"/>
              <a:t>Provedeno</a:t>
            </a:r>
            <a:r>
              <a:rPr lang="cs-CZ" altLang="cs-CZ" sz="2000" dirty="0"/>
              <a:t>:</a:t>
            </a:r>
          </a:p>
          <a:p>
            <a:pPr marL="355600" indent="-35560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1800" dirty="0"/>
              <a:t>1172 komplexních kontrol (v r. </a:t>
            </a:r>
            <a:r>
              <a:rPr lang="cs-CZ" altLang="cs-CZ" sz="1800" dirty="0" smtClean="0"/>
              <a:t>2012: </a:t>
            </a:r>
            <a:r>
              <a:rPr lang="cs-CZ" altLang="cs-CZ" sz="1800" dirty="0"/>
              <a:t>1 170 kontrol)</a:t>
            </a:r>
          </a:p>
          <a:p>
            <a:pPr marL="355600" indent="-35560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1800" dirty="0"/>
              <a:t>8595 tematických kontrol (v r. </a:t>
            </a:r>
            <a:r>
              <a:rPr lang="cs-CZ" altLang="cs-CZ" sz="1800" dirty="0" smtClean="0"/>
              <a:t>2012: </a:t>
            </a:r>
            <a:r>
              <a:rPr lang="cs-CZ" altLang="cs-CZ" sz="1800" dirty="0"/>
              <a:t>9 348 kontrol)</a:t>
            </a:r>
          </a:p>
          <a:p>
            <a:pPr marL="355600" indent="-35560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1800" dirty="0"/>
              <a:t>3569 kontrolních dohlídek (v r. </a:t>
            </a:r>
            <a:r>
              <a:rPr lang="cs-CZ" altLang="cs-CZ" sz="1800" dirty="0" smtClean="0"/>
              <a:t>2012: </a:t>
            </a:r>
            <a:r>
              <a:rPr lang="cs-CZ" altLang="cs-CZ" sz="1800" dirty="0"/>
              <a:t>3 477 kontrol)</a:t>
            </a:r>
          </a:p>
          <a:p>
            <a:pPr marL="355600" indent="-35560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cs-CZ" altLang="cs-CZ" sz="1800" dirty="0"/>
          </a:p>
          <a:p>
            <a:pPr marL="355600" indent="-35560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1800" dirty="0"/>
              <a:t>právnické a podnikající fyzické osoby – 12 809 kontrol</a:t>
            </a:r>
          </a:p>
          <a:p>
            <a:pPr marL="355600" indent="-35560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1800" dirty="0"/>
              <a:t>fyzické osoby </a:t>
            </a:r>
            <a:r>
              <a:rPr lang="cs-CZ" altLang="cs-CZ" sz="1800" dirty="0" smtClean="0"/>
              <a:t>– 11 kontrol</a:t>
            </a:r>
            <a:endParaRPr lang="cs-CZ" altLang="cs-CZ" sz="1800" dirty="0"/>
          </a:p>
          <a:p>
            <a:pPr marL="355600" indent="-35560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1800" dirty="0"/>
              <a:t>obce – 433 kontrol</a:t>
            </a:r>
          </a:p>
          <a:p>
            <a:pPr marL="355600" indent="-355600" algn="just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1800" dirty="0"/>
              <a:t>v kontrolní skupině jiného orgánu – 83 </a:t>
            </a:r>
            <a:r>
              <a:rPr lang="cs-CZ" altLang="cs-CZ" sz="1800" dirty="0" smtClean="0"/>
              <a:t>kontrol</a:t>
            </a:r>
            <a:endParaRPr lang="cs-CZ" altLang="cs-CZ" sz="1800" dirty="0"/>
          </a:p>
        </p:txBody>
      </p:sp>
      <p:pic>
        <p:nvPicPr>
          <p:cNvPr id="5" name="Picture 1030" descr="C:\Documents and Settings\svitakovaivana\Plocha\prezentace fota\uprava hasičá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1701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0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116632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STAVEBNÍ PREVENCE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159" y="1268760"/>
            <a:ext cx="7632848" cy="187220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200" dirty="0"/>
              <a:t>vydáno orgány státního požárního dozoru  </a:t>
            </a:r>
            <a:r>
              <a:rPr lang="cs-CZ" altLang="cs-CZ" sz="2200" b="1" dirty="0">
                <a:solidFill>
                  <a:srgbClr val="C00000"/>
                </a:solidFill>
              </a:rPr>
              <a:t>78 280 stanovisek 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200" dirty="0"/>
              <a:t>účast na 2 791 územních a stavebních řízení </a:t>
            </a:r>
            <a:endParaRPr lang="cs-CZ" altLang="cs-CZ" sz="2200" b="1" dirty="0"/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200" dirty="0"/>
              <a:t>účast na  28 527 řízení o uvedení stavby do užívání                </a:t>
            </a:r>
            <a:endParaRPr lang="cs-CZ" altLang="cs-CZ" sz="2200" b="1" dirty="0"/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200" dirty="0"/>
              <a:t>vyřízení dalších 8 618 obdržených </a:t>
            </a:r>
            <a:r>
              <a:rPr lang="cs-CZ" altLang="cs-CZ" sz="2200" dirty="0" smtClean="0"/>
              <a:t>žádostí</a:t>
            </a:r>
            <a:endParaRPr lang="cs-CZ" altLang="cs-CZ" sz="2200" b="1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15090"/>
              </p:ext>
            </p:extLst>
          </p:nvPr>
        </p:nvGraphicFramePr>
        <p:xfrm>
          <a:off x="971600" y="3284984"/>
          <a:ext cx="6448425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2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116632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SPRÁVNÍ ROZHODNUTÍ A POKUTY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159" y="1268760"/>
            <a:ext cx="7632848" cy="489654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00"/>
              </a:spcBef>
              <a:buFontTx/>
              <a:buNone/>
              <a:defRPr/>
            </a:pP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V roce 2013 bylo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vydáno</a:t>
            </a:r>
            <a:endParaRPr lang="cs-CZ" sz="20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357188" lvl="1" indent="-357188" algn="just">
              <a:lnSpc>
                <a:spcPct val="110000"/>
              </a:lnSpc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89 </a:t>
            </a:r>
            <a:r>
              <a:rPr lang="cs-CZ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správních rozhodnutí o zákazu činnosti</a:t>
            </a:r>
          </a:p>
          <a:p>
            <a:pPr marL="357188" lvl="1" indent="-357188" algn="just">
              <a:lnSpc>
                <a:spcPct val="110000"/>
              </a:lnSpc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17</a:t>
            </a:r>
            <a:r>
              <a:rPr lang="cs-CZ" sz="2000" dirty="0" smtClean="0">
                <a:cs typeface="Arial" panose="020B0604020202020204" pitchFamily="34" charset="0"/>
              </a:rPr>
              <a:t> o </a:t>
            </a:r>
            <a:r>
              <a:rPr lang="cs-CZ" sz="2000" dirty="0">
                <a:cs typeface="Arial" panose="020B0604020202020204" pitchFamily="34" charset="0"/>
              </a:rPr>
              <a:t>vyloučení věci z užívání</a:t>
            </a:r>
            <a:endParaRPr lang="cs-CZ" sz="20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355600" lvl="1" indent="-350838" algn="just">
              <a:lnSpc>
                <a:spcPct val="120000"/>
              </a:lnSpc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87</a:t>
            </a:r>
            <a:r>
              <a:rPr lang="cs-CZ" sz="2000" dirty="0" smtClean="0">
                <a:cs typeface="Arial" panose="020B0604020202020204" pitchFamily="34" charset="0"/>
              </a:rPr>
              <a:t> </a:t>
            </a:r>
            <a:r>
              <a:rPr lang="cs-CZ" sz="2000" dirty="0">
                <a:cs typeface="Arial" panose="020B0604020202020204" pitchFamily="34" charset="0"/>
              </a:rPr>
              <a:t>rozhodnutí k posouzení požárního nebezpečí</a:t>
            </a:r>
          </a:p>
          <a:p>
            <a:pPr marL="355600" lvl="1" indent="-350838" algn="just">
              <a:lnSpc>
                <a:spcPct val="120000"/>
              </a:lnSpc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Právnické osobě nebo podnikající fyzické osobě byla uložena 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pokuta ve 633 </a:t>
            </a:r>
            <a:r>
              <a:rPr lang="cs-CZ" sz="2000" dirty="0">
                <a:cs typeface="Arial" panose="020B0604020202020204" pitchFamily="34" charset="0"/>
              </a:rPr>
              <a:t>případech v celkové výši </a:t>
            </a:r>
            <a:r>
              <a:rPr lang="cs-CZ" sz="2000" u="sng" dirty="0" smtClean="0">
                <a:cs typeface="Arial" panose="020B0604020202020204" pitchFamily="34" charset="0"/>
              </a:rPr>
              <a:t>7 984 000</a:t>
            </a:r>
            <a:r>
              <a:rPr lang="cs-CZ" sz="2000" dirty="0" smtClean="0">
                <a:cs typeface="Arial" panose="020B0604020202020204" pitchFamily="34" charset="0"/>
              </a:rPr>
              <a:t> Kč </a:t>
            </a:r>
            <a:r>
              <a:rPr lang="cs-CZ" sz="2000" dirty="0">
                <a:cs typeface="Arial" panose="020B0604020202020204" pitchFamily="34" charset="0"/>
              </a:rPr>
              <a:t>(v roce 2012 se jednalo o 531 případů v celkové výši </a:t>
            </a:r>
            <a:r>
              <a:rPr lang="cs-CZ" sz="2000" dirty="0" smtClean="0">
                <a:cs typeface="Arial" panose="020B0604020202020204" pitchFamily="34" charset="0"/>
              </a:rPr>
              <a:t>7 503 500 </a:t>
            </a:r>
            <a:r>
              <a:rPr lang="cs-CZ" sz="2000" dirty="0">
                <a:cs typeface="Arial" panose="020B0604020202020204" pitchFamily="34" charset="0"/>
              </a:rPr>
              <a:t>Kč</a:t>
            </a:r>
            <a:r>
              <a:rPr lang="cs-CZ" sz="2000" dirty="0" smtClean="0">
                <a:cs typeface="Arial" panose="020B0604020202020204" pitchFamily="34" charset="0"/>
              </a:rPr>
              <a:t>).</a:t>
            </a:r>
            <a:endParaRPr lang="cs-CZ" sz="2000" dirty="0">
              <a:cs typeface="Arial" panose="020B0604020202020204" pitchFamily="34" charset="0"/>
            </a:endParaRPr>
          </a:p>
          <a:p>
            <a:pPr marL="355600" lvl="1" indent="-350838" algn="just">
              <a:lnSpc>
                <a:spcPct val="120000"/>
              </a:lnSpc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Přestupek</a:t>
            </a:r>
            <a:r>
              <a:rPr lang="cs-CZ" sz="2000" dirty="0">
                <a:cs typeface="Arial" panose="020B0604020202020204" pitchFamily="34" charset="0"/>
              </a:rPr>
              <a:t> byl řešen 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u 58 případů </a:t>
            </a:r>
            <a:r>
              <a:rPr lang="cs-CZ" sz="2000" dirty="0">
                <a:cs typeface="Arial" panose="020B0604020202020204" pitchFamily="34" charset="0"/>
              </a:rPr>
              <a:t>a byly uloženy pokuty v celkové výši </a:t>
            </a:r>
            <a:r>
              <a:rPr lang="cs-CZ" sz="2000" u="sng" dirty="0" smtClean="0">
                <a:cs typeface="Arial" panose="020B0604020202020204" pitchFamily="34" charset="0"/>
              </a:rPr>
              <a:t>174 500</a:t>
            </a:r>
            <a:r>
              <a:rPr lang="cs-CZ" sz="2000" dirty="0" smtClean="0">
                <a:cs typeface="Arial" panose="020B0604020202020204" pitchFamily="34" charset="0"/>
              </a:rPr>
              <a:t> Kč </a:t>
            </a:r>
            <a:r>
              <a:rPr lang="cs-CZ" sz="2000" dirty="0">
                <a:cs typeface="Arial" panose="020B0604020202020204" pitchFamily="34" charset="0"/>
              </a:rPr>
              <a:t>(v roce 2012 se jednalo o 86 případů v celkové výši </a:t>
            </a:r>
            <a:r>
              <a:rPr lang="cs-CZ" sz="2000" dirty="0" smtClean="0">
                <a:cs typeface="Arial" panose="020B0604020202020204" pitchFamily="34" charset="0"/>
              </a:rPr>
              <a:t>231 900 </a:t>
            </a:r>
            <a:r>
              <a:rPr lang="cs-CZ" sz="2000" dirty="0">
                <a:cs typeface="Arial" panose="020B0604020202020204" pitchFamily="34" charset="0"/>
              </a:rPr>
              <a:t>Kč</a:t>
            </a:r>
            <a:r>
              <a:rPr lang="cs-CZ" sz="2000" dirty="0" smtClean="0">
                <a:cs typeface="Arial" panose="020B0604020202020204" pitchFamily="34" charset="0"/>
              </a:rPr>
              <a:t>).</a:t>
            </a:r>
            <a:endParaRPr lang="cs-CZ" sz="2000" dirty="0">
              <a:cs typeface="Arial" panose="020B0604020202020204" pitchFamily="34" charset="0"/>
            </a:endParaRPr>
          </a:p>
          <a:p>
            <a:pPr marL="355600" lvl="1" indent="-350838" algn="just">
              <a:lnSpc>
                <a:spcPct val="120000"/>
              </a:lnSpc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V rámci 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1 043 </a:t>
            </a:r>
            <a:r>
              <a:rPr lang="cs-CZ" sz="2000" dirty="0">
                <a:cs typeface="Arial" panose="020B0604020202020204" pitchFamily="34" charset="0"/>
              </a:rPr>
              <a:t>uložených 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blokových pokut </a:t>
            </a:r>
            <a:r>
              <a:rPr lang="cs-CZ" sz="2000" dirty="0">
                <a:cs typeface="Arial" panose="020B0604020202020204" pitchFamily="34" charset="0"/>
              </a:rPr>
              <a:t>bylo vybráno </a:t>
            </a:r>
            <a:r>
              <a:rPr lang="cs-CZ" sz="2000" u="sng" dirty="0" smtClean="0">
                <a:cs typeface="Arial" panose="020B0604020202020204" pitchFamily="34" charset="0"/>
              </a:rPr>
              <a:t>522 320</a:t>
            </a:r>
            <a:r>
              <a:rPr lang="cs-CZ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sz="2000" dirty="0">
                <a:cs typeface="Arial" panose="020B0604020202020204" pitchFamily="34" charset="0"/>
              </a:rPr>
              <a:t>Kč </a:t>
            </a:r>
            <a:br>
              <a:rPr lang="cs-CZ" sz="2000" dirty="0">
                <a:cs typeface="Arial" panose="020B0604020202020204" pitchFamily="34" charset="0"/>
              </a:rPr>
            </a:br>
            <a:r>
              <a:rPr lang="cs-CZ" sz="2000" dirty="0">
                <a:cs typeface="Arial" panose="020B0604020202020204" pitchFamily="34" charset="0"/>
              </a:rPr>
              <a:t>(v roce 2012 se jednalo o 1 376 pokut v celkové výši </a:t>
            </a:r>
            <a:r>
              <a:rPr lang="cs-CZ" sz="2000" dirty="0" smtClean="0">
                <a:cs typeface="Arial" panose="020B0604020202020204" pitchFamily="34" charset="0"/>
              </a:rPr>
              <a:t>665 800 </a:t>
            </a:r>
            <a:r>
              <a:rPr lang="cs-CZ" sz="2000" dirty="0">
                <a:cs typeface="Arial" panose="020B0604020202020204" pitchFamily="34" charset="0"/>
              </a:rPr>
              <a:t>Kč</a:t>
            </a:r>
            <a:r>
              <a:rPr lang="cs-CZ" sz="2000" dirty="0" smtClean="0">
                <a:cs typeface="Arial" panose="020B0604020202020204" pitchFamily="34" charset="0"/>
              </a:rPr>
              <a:t>).</a:t>
            </a:r>
            <a:endParaRPr 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116632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ZJIŠŤOVÁNÍ PŘÍČIN  VZNIKU POŽÁRŮ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159" y="1268760"/>
            <a:ext cx="7632848" cy="93610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200" dirty="0">
                <a:cs typeface="Arial" panose="020B0604020202020204" pitchFamily="34" charset="0"/>
              </a:rPr>
              <a:t>Orgány státního požárního dozoru </a:t>
            </a:r>
            <a:r>
              <a:rPr lang="cs-CZ" sz="2200" dirty="0">
                <a:solidFill>
                  <a:srgbClr val="C00000"/>
                </a:solidFill>
                <a:cs typeface="Arial" panose="020B0604020202020204" pitchFamily="34" charset="0"/>
              </a:rPr>
              <a:t>zpracovaly </a:t>
            </a:r>
            <a:r>
              <a:rPr lang="cs-CZ" sz="2200" b="1" dirty="0">
                <a:solidFill>
                  <a:srgbClr val="C00000"/>
                </a:solidFill>
                <a:cs typeface="Arial" panose="020B0604020202020204" pitchFamily="34" charset="0"/>
              </a:rPr>
              <a:t>8 517 </a:t>
            </a:r>
            <a:r>
              <a:rPr lang="cs-CZ" sz="2200" dirty="0">
                <a:solidFill>
                  <a:srgbClr val="C00000"/>
                </a:solidFill>
                <a:cs typeface="Arial" panose="020B0604020202020204" pitchFamily="34" charset="0"/>
              </a:rPr>
              <a:t>spisů </a:t>
            </a:r>
            <a:r>
              <a:rPr lang="cs-CZ" sz="2200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cs-CZ" sz="2200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cs-CZ" sz="2200" dirty="0" smtClean="0">
                <a:solidFill>
                  <a:srgbClr val="C00000"/>
                </a:solidFill>
                <a:cs typeface="Arial" panose="020B0604020202020204" pitchFamily="34" charset="0"/>
              </a:rPr>
              <a:t>o požárech</a:t>
            </a:r>
            <a:endParaRPr lang="cs-CZ" sz="2200" dirty="0">
              <a:cs typeface="Arial" panose="020B0604020202020204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259835"/>
              </p:ext>
            </p:extLst>
          </p:nvPr>
        </p:nvGraphicFramePr>
        <p:xfrm>
          <a:off x="732332" y="2348880"/>
          <a:ext cx="755731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54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116632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POČET POŽÁRNĚ  TECHNICKÝCH  EXPERTÍZ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159" y="1268760"/>
            <a:ext cx="7632848" cy="172819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Pro vyšetření příčiny vzniku požáru bylo v roce 2013 taktéž vypracováno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475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požárně technických expertíz</a:t>
            </a:r>
            <a:r>
              <a:rPr lang="cs-CZ" sz="2000" b="1" dirty="0">
                <a:cs typeface="Arial" panose="020B0604020202020204" pitchFamily="34" charset="0"/>
              </a:rPr>
              <a:t> </a:t>
            </a:r>
            <a:r>
              <a:rPr lang="cs-CZ" sz="2000" dirty="0">
                <a:cs typeface="Arial" panose="020B0604020202020204" pitchFamily="34" charset="0"/>
              </a:rPr>
              <a:t>(a to jak Technickým ústavem požární ochrany, chemickou laboratoří, ale </a:t>
            </a:r>
            <a:r>
              <a:rPr lang="cs-CZ" sz="2000" dirty="0" smtClean="0">
                <a:cs typeface="Arial" panose="020B0604020202020204" pitchFamily="34" charset="0"/>
              </a:rPr>
              <a:t/>
            </a:r>
            <a:br>
              <a:rPr lang="cs-CZ" sz="2000" dirty="0" smtClean="0">
                <a:cs typeface="Arial" panose="020B0604020202020204" pitchFamily="34" charset="0"/>
              </a:rPr>
            </a:br>
            <a:r>
              <a:rPr lang="cs-CZ" sz="2000" dirty="0" smtClean="0">
                <a:cs typeface="Arial" panose="020B0604020202020204" pitchFamily="34" charset="0"/>
              </a:rPr>
              <a:t>i </a:t>
            </a:r>
            <a:r>
              <a:rPr lang="cs-CZ" sz="2000" dirty="0">
                <a:cs typeface="Arial" panose="020B0604020202020204" pitchFamily="34" charset="0"/>
              </a:rPr>
              <a:t>orgány PČR)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757351"/>
              </p:ext>
            </p:extLst>
          </p:nvPr>
        </p:nvGraphicFramePr>
        <p:xfrm>
          <a:off x="1516247" y="2780928"/>
          <a:ext cx="60486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77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8170774" cy="864096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PODÍL  NA  CELKOVÉM  POČTU  UDÁLOSTÍ  V  ROCE  2013</a:t>
            </a:r>
            <a:endParaRPr lang="cs-CZ" sz="3000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316148881"/>
              </p:ext>
            </p:extLst>
          </p:nvPr>
        </p:nvGraphicFramePr>
        <p:xfrm>
          <a:off x="107504" y="1556792"/>
          <a:ext cx="85689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80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548680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SPOLUPRÁCE S NÁRODNÍM PAMÁTKOVÝM ÚSTAVEM </a:t>
            </a:r>
            <a:br>
              <a:rPr lang="cs-CZ" sz="3000" dirty="0" smtClean="0"/>
            </a:br>
            <a:r>
              <a:rPr lang="cs-CZ" sz="3000" dirty="0" smtClean="0"/>
              <a:t>A DALŠÍMI SUBJEKTY PAMÁTKOVÉ PÉČE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5466" y="1916832"/>
            <a:ext cx="7632848" cy="403244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>
                <a:cs typeface="Arial" panose="020B0604020202020204" pitchFamily="34" charset="0"/>
              </a:rPr>
              <a:t>V roce 2013 byly ve </a:t>
            </a:r>
            <a:r>
              <a:rPr lang="cs-CZ" sz="2200" dirty="0">
                <a:cs typeface="Arial" panose="020B0604020202020204" pitchFamily="34" charset="0"/>
              </a:rPr>
              <a:t>spolupráci HZS ČR s NPÚ provedeny </a:t>
            </a:r>
            <a:r>
              <a:rPr lang="cs-CZ" sz="2200" dirty="0" smtClean="0">
                <a:cs typeface="Arial" panose="020B0604020202020204" pitchFamily="34" charset="0"/>
              </a:rPr>
              <a:t>  </a:t>
            </a:r>
            <a:r>
              <a:rPr lang="cs-CZ" sz="2200" dirty="0" smtClean="0">
                <a:solidFill>
                  <a:srgbClr val="C00000"/>
                </a:solidFill>
                <a:cs typeface="Arial" panose="020B0604020202020204" pitchFamily="34" charset="0"/>
              </a:rPr>
              <a:t>23 </a:t>
            </a:r>
            <a:r>
              <a:rPr lang="cs-CZ" sz="2200" dirty="0">
                <a:solidFill>
                  <a:srgbClr val="C00000"/>
                </a:solidFill>
                <a:cs typeface="Arial" panose="020B0604020202020204" pitchFamily="34" charset="0"/>
              </a:rPr>
              <a:t>prohlídky památkových objektů</a:t>
            </a:r>
            <a:r>
              <a:rPr lang="cs-CZ" sz="2200" dirty="0">
                <a:cs typeface="Arial" panose="020B0604020202020204" pitchFamily="34" charset="0"/>
              </a:rPr>
              <a:t> ve správě NPÚ </a:t>
            </a:r>
            <a:r>
              <a:rPr lang="cs-CZ" sz="2200" dirty="0" smtClean="0">
                <a:cs typeface="Arial" panose="020B0604020202020204" pitchFamily="34" charset="0"/>
              </a:rPr>
              <a:t>(od roku 2011 celkem 73)</a:t>
            </a:r>
            <a:endParaRPr lang="cs-CZ" sz="2200" dirty="0"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>
                <a:cs typeface="Arial" panose="020B0604020202020204" pitchFamily="34" charset="0"/>
              </a:rPr>
              <a:t>Vyhodnocení </a:t>
            </a:r>
            <a:r>
              <a:rPr lang="cs-CZ" sz="2200" dirty="0">
                <a:cs typeface="Arial" panose="020B0604020202020204" pitchFamily="34" charset="0"/>
              </a:rPr>
              <a:t>prohlídek a kontrol památkových objektů </a:t>
            </a:r>
            <a:r>
              <a:rPr lang="cs-CZ" sz="2200" dirty="0" smtClean="0">
                <a:cs typeface="Arial" panose="020B0604020202020204" pitchFamily="34" charset="0"/>
              </a:rPr>
              <a:t/>
            </a:r>
            <a:br>
              <a:rPr lang="cs-CZ" sz="2200" dirty="0" smtClean="0">
                <a:cs typeface="Arial" panose="020B0604020202020204" pitchFamily="34" charset="0"/>
              </a:rPr>
            </a:br>
            <a:r>
              <a:rPr lang="cs-CZ" sz="2200" dirty="0" smtClean="0">
                <a:cs typeface="Arial" panose="020B0604020202020204" pitchFamily="34" charset="0"/>
              </a:rPr>
              <a:t>– </a:t>
            </a:r>
            <a:r>
              <a:rPr lang="cs-CZ" sz="2200" dirty="0">
                <a:solidFill>
                  <a:srgbClr val="C00000"/>
                </a:solidFill>
                <a:cs typeface="Arial" panose="020B0604020202020204" pitchFamily="34" charset="0"/>
              </a:rPr>
              <a:t>Zpráva pro VCNP</a:t>
            </a:r>
            <a:r>
              <a:rPr lang="cs-CZ" sz="2200" dirty="0">
                <a:cs typeface="Arial" panose="020B0604020202020204" pitchFamily="34" charset="0"/>
              </a:rPr>
              <a:t> (listopad 2013</a:t>
            </a:r>
            <a:r>
              <a:rPr lang="cs-CZ" sz="2200" dirty="0" smtClean="0">
                <a:cs typeface="Arial" panose="020B0604020202020204" pitchFamily="34" charset="0"/>
              </a:rPr>
              <a:t>)</a:t>
            </a:r>
            <a:endParaRPr lang="cs-CZ" sz="2200" dirty="0"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>
                <a:cs typeface="Arial" panose="020B0604020202020204" pitchFamily="34" charset="0"/>
              </a:rPr>
              <a:t>Proběhla </a:t>
            </a:r>
            <a:r>
              <a:rPr lang="cs-CZ" sz="2200" dirty="0">
                <a:solidFill>
                  <a:srgbClr val="C00000"/>
                </a:solidFill>
                <a:cs typeface="Arial" panose="020B0604020202020204" pitchFamily="34" charset="0"/>
              </a:rPr>
              <a:t>konference Pyromeeting 2013</a:t>
            </a:r>
            <a:r>
              <a:rPr lang="cs-CZ" sz="2200" dirty="0">
                <a:cs typeface="Arial" panose="020B0604020202020204" pitchFamily="34" charset="0"/>
              </a:rPr>
              <a:t> v Brně jako doprovodná akce veletrhu PYROS/ISET se zaměřením na požární ochrana historických památek (pro </a:t>
            </a:r>
            <a:r>
              <a:rPr lang="cs-CZ" sz="2200" dirty="0" smtClean="0">
                <a:cs typeface="Arial" panose="020B0604020202020204" pitchFamily="34" charset="0"/>
              </a:rPr>
              <a:t>samosprávu</a:t>
            </a:r>
            <a:r>
              <a:rPr lang="cs-CZ" sz="2200" dirty="0">
                <a:cs typeface="Arial" panose="020B0604020202020204" pitchFamily="34" charset="0"/>
              </a:rPr>
              <a:t>, státní správu a odbornou veřejnost</a:t>
            </a:r>
            <a:r>
              <a:rPr lang="cs-CZ" sz="2200" dirty="0" smtClean="0">
                <a:cs typeface="Arial" panose="020B0604020202020204" pitchFamily="34" charset="0"/>
              </a:rPr>
              <a:t>)</a:t>
            </a:r>
            <a:endParaRPr lang="cs-CZ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327" y="260648"/>
            <a:ext cx="7920880" cy="151216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VÝBOR PRO CIVILNÍ NOUZOVÉ PLÁNOVÁNÍ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1916832"/>
            <a:ext cx="7848872" cy="424847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00"/>
              </a:spcBef>
              <a:buNone/>
              <a:defRPr/>
            </a:pPr>
            <a:r>
              <a:rPr lang="cs-CZ" sz="1800" dirty="0">
                <a:solidFill>
                  <a:schemeClr val="tx1"/>
                </a:solidFill>
                <a:cs typeface="Arial" pitchFamily="34" charset="0"/>
              </a:rPr>
              <a:t>Výbor pro civilní nouzové plánování je pracovním výborem Bezpečnostní rady státu zaměřený na oblast ochrany obyvatelstva a ekonomiky, ochrany kritické infrastruktury a na oblast ochrany vnitřní bezpečnosti státu. </a:t>
            </a:r>
          </a:p>
          <a:p>
            <a:pPr marL="342900" indent="-342900" algn="just">
              <a:spcBef>
                <a:spcPts val="400"/>
              </a:spcBef>
              <a:buNone/>
              <a:defRPr/>
            </a:pPr>
            <a:endParaRPr lang="cs-CZ" sz="1800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just">
              <a:spcBef>
                <a:spcPts val="400"/>
              </a:spcBef>
              <a:buNone/>
              <a:defRPr/>
            </a:pPr>
            <a:r>
              <a:rPr lang="cs-CZ" sz="1800" dirty="0">
                <a:solidFill>
                  <a:schemeClr val="tx1"/>
                </a:solidFill>
                <a:cs typeface="Arial" pitchFamily="34" charset="0"/>
              </a:rPr>
              <a:t>V roce 2013 </a:t>
            </a:r>
            <a:r>
              <a:rPr lang="cs-CZ" sz="1800" dirty="0">
                <a:solidFill>
                  <a:srgbClr val="C00000"/>
                </a:solidFill>
                <a:cs typeface="Arial" pitchFamily="34" charset="0"/>
              </a:rPr>
              <a:t>tři jednání</a:t>
            </a:r>
            <a:r>
              <a:rPr lang="cs-CZ" sz="1800" dirty="0">
                <a:solidFill>
                  <a:schemeClr val="tx1"/>
                </a:solidFill>
                <a:cs typeface="Arial" pitchFamily="34" charset="0"/>
              </a:rPr>
              <a:t>, byly </a:t>
            </a:r>
            <a:r>
              <a:rPr lang="cs-CZ" sz="1800" dirty="0">
                <a:solidFill>
                  <a:srgbClr val="C00000"/>
                </a:solidFill>
                <a:cs typeface="Arial" pitchFamily="34" charset="0"/>
              </a:rPr>
              <a:t>projednány dvě desítky materiálů</a:t>
            </a: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cs typeface="Arial" pitchFamily="34" charset="0"/>
              </a:rPr>
              <a:t>z nichž byly nejvýznamnější:  </a:t>
            </a:r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C00000"/>
                </a:solidFill>
                <a:cs typeface="Arial" pitchFamily="34" charset="0"/>
              </a:rPr>
              <a:t>Koncepce ochrany obyvatelstva do roku 2020 s výhledem do roku </a:t>
            </a:r>
            <a:r>
              <a:rPr lang="cs-CZ" sz="1800" dirty="0" smtClean="0">
                <a:solidFill>
                  <a:srgbClr val="C00000"/>
                </a:solidFill>
                <a:cs typeface="Arial" pitchFamily="34" charset="0"/>
              </a:rPr>
              <a:t>2030</a:t>
            </a:r>
            <a:endParaRPr lang="cs-CZ" sz="1800" dirty="0">
              <a:solidFill>
                <a:srgbClr val="C00000"/>
              </a:solidFill>
              <a:cs typeface="Arial" pitchFamily="34" charset="0"/>
            </a:endParaRPr>
          </a:p>
          <a:p>
            <a:pPr marL="342900" indent="-342900" algn="just"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C00000"/>
                </a:solidFill>
                <a:cs typeface="Arial" pitchFamily="34" charset="0"/>
              </a:rPr>
              <a:t>Aktualizace Seznamu prvků kritické infrastruktury</a:t>
            </a:r>
            <a:r>
              <a:rPr lang="cs-CZ" sz="1800" dirty="0">
                <a:solidFill>
                  <a:schemeClr val="tx1"/>
                </a:solidFill>
                <a:cs typeface="Arial" pitchFamily="34" charset="0"/>
              </a:rPr>
              <a:t>, jejichž provozovatelem je organizační složka státu – aktualizace v rámci průběžného posuzování prvků </a:t>
            </a:r>
            <a:r>
              <a:rPr lang="cs-CZ" sz="1800" dirty="0" smtClean="0">
                <a:solidFill>
                  <a:schemeClr val="tx1"/>
                </a:solidFill>
                <a:cs typeface="Arial" pitchFamily="34" charset="0"/>
              </a:rPr>
              <a:t>KI</a:t>
            </a:r>
            <a:endParaRPr lang="cs-CZ" sz="1800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just"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C00000"/>
                </a:solidFill>
                <a:cs typeface="Arial" pitchFamily="34" charset="0"/>
              </a:rPr>
              <a:t>Vyhodnocení cvičení ZÓNA 2013 </a:t>
            </a:r>
            <a:r>
              <a:rPr lang="cs-CZ" sz="1800" dirty="0">
                <a:solidFill>
                  <a:schemeClr val="tx1"/>
                </a:solidFill>
                <a:cs typeface="Arial" pitchFamily="34" charset="0"/>
              </a:rPr>
              <a:t>– posouzení přípravy a průběhu cvičení v souvislosti se simulovanou radiační havárií na JE Dukovany </a:t>
            </a:r>
          </a:p>
          <a:p>
            <a:pPr marL="342900" indent="-342900" algn="just">
              <a:spcBef>
                <a:spcPts val="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rgbClr val="C00000"/>
                </a:solidFill>
                <a:cs typeface="Arial" pitchFamily="34" charset="0"/>
              </a:rPr>
              <a:t>Plán cvičení orgánů krizového řízení na léta 2014 až 2016 </a:t>
            </a:r>
            <a:r>
              <a:rPr lang="cs-CZ" sz="1800" dirty="0">
                <a:solidFill>
                  <a:schemeClr val="tx1"/>
                </a:solidFill>
                <a:cs typeface="Arial" pitchFamily="34" charset="0"/>
              </a:rPr>
              <a:t>– střednědobý výhled organizace cvičení orgánů krizového řízení v </a:t>
            </a:r>
            <a:r>
              <a:rPr lang="cs-CZ" sz="1800" dirty="0" smtClean="0">
                <a:solidFill>
                  <a:schemeClr val="tx1"/>
                </a:solidFill>
                <a:cs typeface="Arial" pitchFamily="34" charset="0"/>
              </a:rPr>
              <a:t>ČR</a:t>
            </a:r>
            <a:endParaRPr lang="cs-CZ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116632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NOVÁ LEGISLATIVA V OBLASTI CIVILNÍ OCHRANY EU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159" y="1484784"/>
            <a:ext cx="7632848" cy="468052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00"/>
              </a:spcBef>
              <a:spcAft>
                <a:spcPts val="1200"/>
              </a:spcAft>
              <a:buNone/>
              <a:defRPr/>
            </a:pPr>
            <a:r>
              <a:rPr lang="cs-CZ" altLang="cs-CZ" sz="2000" dirty="0">
                <a:cs typeface="Arial" charset="0"/>
              </a:rPr>
              <a:t>MV-GŘ HZS ČR se za irského a litevského předsednictví v rámci pracovní skupiny Rady EU pro civilní ochranu podílelo na novém návrhu </a:t>
            </a:r>
            <a:r>
              <a:rPr lang="cs-CZ" altLang="cs-CZ" sz="2000" dirty="0">
                <a:solidFill>
                  <a:srgbClr val="C00000"/>
                </a:solidFill>
                <a:cs typeface="Arial" charset="0"/>
              </a:rPr>
              <a:t>Rozhodnutí</a:t>
            </a:r>
            <a:r>
              <a:rPr lang="cs-CZ" altLang="cs-CZ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Evropského parlamentu a Rady </a:t>
            </a:r>
            <a:r>
              <a:rPr lang="cs-CZ" altLang="cs-CZ" sz="2000" dirty="0">
                <a:solidFill>
                  <a:srgbClr val="C00000"/>
                </a:solidFill>
                <a:cs typeface="Arial" charset="0"/>
              </a:rPr>
              <a:t>o mechanismu civilní ochrany Unie:</a:t>
            </a:r>
          </a:p>
          <a:p>
            <a:pPr marL="355600" indent="-355600" algn="just"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cs typeface="Arial" charset="0"/>
              </a:rPr>
              <a:t>Návrh </a:t>
            </a:r>
            <a:r>
              <a:rPr lang="cs-CZ" altLang="cs-CZ" sz="2000" dirty="0">
                <a:cs typeface="Arial" charset="0"/>
              </a:rPr>
              <a:t>byl schválen 16. prosince 2013 viz Rozhodnutí Evropského parlamentu a Rady č. 1313/2013/EU o mechanismu civilní ochrany Unie s účinnosti od 1. ledna 2014 </a:t>
            </a:r>
          </a:p>
          <a:p>
            <a:pPr marL="0" indent="0" algn="just">
              <a:spcBef>
                <a:spcPts val="400"/>
              </a:spcBef>
              <a:spcAft>
                <a:spcPts val="600"/>
              </a:spcAft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 marL="0" indent="0" algn="just">
              <a:spcBef>
                <a:spcPts val="40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>
                <a:solidFill>
                  <a:srgbClr val="C00000"/>
                </a:solidFill>
                <a:cs typeface="Arial" charset="0"/>
              </a:rPr>
              <a:t>Nový mechanismus civilní ochrany Unie </a:t>
            </a:r>
            <a:r>
              <a:rPr lang="cs-CZ" altLang="cs-CZ" sz="2000" dirty="0">
                <a:cs typeface="Arial" charset="0"/>
              </a:rPr>
              <a:t>bude podporovat, koordinovat a doplňovat činnosti členských států EU v oblasti ochrany obyvatelstva a zlepšovat účinnost systémů v oblasti prevence, připravenosti a odezvy na přírodní a člověkem způsobené katastrofy všech druhů v rámci Unie i </a:t>
            </a:r>
            <a:r>
              <a:rPr lang="cs-CZ" altLang="cs-CZ" sz="2000" dirty="0" smtClean="0">
                <a:cs typeface="Arial" charset="0"/>
              </a:rPr>
              <a:t>mimo.</a:t>
            </a:r>
            <a:endParaRPr lang="cs-CZ" altLang="cs-CZ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548680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VZTAH OCHRANY OBYVATELSTVA, CIVILNÍ OCHRANY </a:t>
            </a:r>
            <a:br>
              <a:rPr lang="cs-CZ" sz="3000" dirty="0" smtClean="0"/>
            </a:br>
            <a:r>
              <a:rPr lang="cs-CZ" sz="3000" dirty="0" smtClean="0"/>
              <a:t>A CIVILNÍ OBRANY</a:t>
            </a:r>
            <a:endParaRPr lang="cs-CZ" sz="30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6617"/>
              </p:ext>
            </p:extLst>
          </p:nvPr>
        </p:nvGraphicFramePr>
        <p:xfrm>
          <a:off x="395536" y="1772816"/>
          <a:ext cx="827722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4" imgW="7450836" imgH="3571037" progId="Visio.Drawing.11">
                  <p:embed/>
                </p:oleObj>
              </mc:Choice>
              <mc:Fallback>
                <p:oleObj r:id="rId4" imgW="7450836" imgH="35710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72816"/>
                        <a:ext cx="8277225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6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5864" y="908034"/>
            <a:ext cx="7920880" cy="151216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CENA ZA MIMOŘÁDNÉ VÝSLEDKY DOSAŽENÉ V OBLASTI BEZPEČNOSTNÍHO VÝZKUMU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2636912"/>
            <a:ext cx="7848872" cy="244827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  <a:defRPr/>
            </a:pPr>
            <a:r>
              <a:rPr lang="cs-CZ" sz="2000" dirty="0">
                <a:cs typeface="Arial" pitchFamily="34" charset="0"/>
              </a:rPr>
              <a:t>Udělena ministrem vnitra 11.11.2013 pro řešitelský tým GŘ HZS ČR – Institut ochrany obyvatelstva Lázně Bohdaneč za: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  <a:defRPr/>
            </a:pPr>
            <a:endParaRPr lang="cs-CZ" sz="1200" dirty="0">
              <a:cs typeface="Arial" pitchFamily="34" charset="0"/>
            </a:endParaRP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rgbClr val="C00000"/>
                </a:solidFill>
                <a:cs typeface="Arial" pitchFamily="34" charset="0"/>
              </a:rPr>
              <a:t>2 celosvětově </a:t>
            </a:r>
            <a:r>
              <a:rPr lang="cs-CZ" sz="2000" dirty="0">
                <a:cs typeface="Arial" pitchFamily="34" charset="0"/>
              </a:rPr>
              <a:t>uznané patenty, uděleny Mezinárodní patentovou organizaci se sídlem v Ženevě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rgbClr val="C00000"/>
                </a:solidFill>
                <a:cs typeface="Arial" pitchFamily="34" charset="0"/>
              </a:rPr>
              <a:t>12 certifikovaných metodik </a:t>
            </a:r>
            <a:r>
              <a:rPr lang="cs-CZ" sz="2000" dirty="0">
                <a:cs typeface="Arial" pitchFamily="34" charset="0"/>
              </a:rPr>
              <a:t>(z toho 5 metodik analýzy methanolu </a:t>
            </a:r>
            <a:r>
              <a:rPr lang="cs-CZ" sz="2000" dirty="0" smtClean="0">
                <a:cs typeface="Arial" pitchFamily="34" charset="0"/>
              </a:rPr>
              <a:t/>
            </a:r>
            <a:br>
              <a:rPr lang="cs-CZ" sz="2000" dirty="0" smtClean="0">
                <a:cs typeface="Arial" pitchFamily="34" charset="0"/>
              </a:rPr>
            </a:br>
            <a:r>
              <a:rPr lang="cs-CZ" sz="2000" dirty="0" smtClean="0">
                <a:cs typeface="Arial" pitchFamily="34" charset="0"/>
              </a:rPr>
              <a:t>v </a:t>
            </a:r>
            <a:r>
              <a:rPr lang="cs-CZ" sz="2000" dirty="0">
                <a:cs typeface="Arial" pitchFamily="34" charset="0"/>
              </a:rPr>
              <a:t>lihovinách v rámci podpory při methanolové </a:t>
            </a:r>
            <a:r>
              <a:rPr lang="cs-CZ" sz="2000" dirty="0" smtClean="0">
                <a:cs typeface="Arial" pitchFamily="34" charset="0"/>
              </a:rPr>
              <a:t>kauze)</a:t>
            </a:r>
            <a:endParaRPr lang="cs-CZ" sz="2000" dirty="0">
              <a:cs typeface="Arial" pitchFamily="34" charset="0"/>
            </a:endParaRPr>
          </a:p>
        </p:txBody>
      </p:sp>
      <p:pic>
        <p:nvPicPr>
          <p:cNvPr id="5" name="Obrázek 11" descr="ZNAK-IOO-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82" y="5157192"/>
            <a:ext cx="27146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0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711267" y="548680"/>
            <a:ext cx="7632848" cy="439248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  <a:defRPr/>
            </a:pP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sz="2000" b="1" dirty="0">
                <a:cs typeface="Arial" panose="020B0604020202020204" pitchFamily="34" charset="0"/>
              </a:rPr>
              <a:t>Dále</a:t>
            </a:r>
            <a:r>
              <a:rPr lang="cs-CZ" sz="2000" b="1" dirty="0" smtClean="0">
                <a:cs typeface="Arial" panose="020B0604020202020204" pitchFamily="34" charset="0"/>
              </a:rPr>
              <a:t>: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  <a:defRPr/>
            </a:pPr>
            <a:endParaRPr lang="cs-CZ" sz="2000" b="1" dirty="0">
              <a:cs typeface="Arial" panose="020B0604020202020204" pitchFamily="34" charset="0"/>
            </a:endParaRP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Pokročilý kurz na ochranu proti chemickým zbraním </a:t>
            </a:r>
            <a:r>
              <a:rPr lang="cs-CZ" sz="2000" dirty="0">
                <a:cs typeface="Arial" panose="020B0604020202020204" pitchFamily="34" charset="0"/>
              </a:rPr>
              <a:t>pro 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11 expertů</a:t>
            </a:r>
            <a:r>
              <a:rPr lang="cs-CZ" sz="2000" dirty="0">
                <a:cs typeface="Arial" panose="020B0604020202020204" pitchFamily="34" charset="0"/>
              </a:rPr>
              <a:t> ze státu východní Afriky (Etiopie, Keňa, Mauricius, Rwanda, Seychely a </a:t>
            </a:r>
            <a:r>
              <a:rPr lang="cs-CZ" sz="2000" dirty="0" smtClean="0">
                <a:cs typeface="Arial" panose="020B0604020202020204" pitchFamily="34" charset="0"/>
              </a:rPr>
              <a:t>Uganda</a:t>
            </a:r>
            <a:r>
              <a:rPr lang="cs-CZ" sz="2000" dirty="0">
                <a:cs typeface="Arial" panose="020B0604020202020204" pitchFamily="34" charset="0"/>
              </a:rPr>
              <a:t>)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Program zabezpečen instruktory Institutu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Kurz pod hlavičkou Organizace pro zákaz chemických zbraní (OPCW) a Státního úřadu pro jadernou bezpečnost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V roce 2013 udělena 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pamětní plaketa OPCW za 15 letou spolupráci </a:t>
            </a:r>
            <a:r>
              <a:rPr lang="cs-CZ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cs-CZ" sz="2000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cs-CZ" sz="2000" dirty="0" smtClean="0">
                <a:cs typeface="Arial" panose="020B0604020202020204" pitchFamily="34" charset="0"/>
              </a:rPr>
              <a:t>v </a:t>
            </a:r>
            <a:r>
              <a:rPr lang="cs-CZ" sz="2000" dirty="0">
                <a:cs typeface="Arial" panose="020B0604020202020204" pitchFamily="34" charset="0"/>
              </a:rPr>
              <a:t>oblasti výcviku odborníků na chemickou ochranu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cs typeface="Arial" panose="020B0604020202020204" pitchFamily="34" charset="0"/>
              </a:rPr>
              <a:t>V rámci </a:t>
            </a:r>
            <a:r>
              <a:rPr lang="cs-CZ" sz="2000" dirty="0" smtClean="0">
                <a:cs typeface="Arial" panose="020B0604020202020204" pitchFamily="34" charset="0"/>
              </a:rPr>
              <a:t>methanolové </a:t>
            </a:r>
            <a:r>
              <a:rPr lang="cs-CZ" sz="2000" dirty="0">
                <a:cs typeface="Arial" panose="020B0604020202020204" pitchFamily="34" charset="0"/>
              </a:rPr>
              <a:t>aféry Institut analyzoval dalších 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69 vzorků lihovin </a:t>
            </a:r>
            <a:r>
              <a:rPr lang="cs-CZ" sz="2000" dirty="0">
                <a:cs typeface="Arial" panose="020B0604020202020204" pitchFamily="34" charset="0"/>
              </a:rPr>
              <a:t>pro Policii ČR (343 vzorků v roce 2012)</a:t>
            </a:r>
          </a:p>
        </p:txBody>
      </p:sp>
      <p:pic>
        <p:nvPicPr>
          <p:cNvPr id="5" name="Obrázek 11" descr="ZNAK-IOO-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82" y="5157192"/>
            <a:ext cx="27146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0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51216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ÚPRAVA RÁMCOVÉHO VZDĚLÁVACÍHO PROGRAMU PRO ZÁKLADNÍ VZDĚLÁVÁNÍ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191683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každý z nás může </a:t>
            </a:r>
            <a:r>
              <a:rPr lang="cs-CZ" sz="2000" smtClean="0"/>
              <a:t>být kdykoliv konfrontován </a:t>
            </a:r>
            <a:r>
              <a:rPr lang="cs-CZ" sz="2000" dirty="0"/>
              <a:t>s různými mimořádnými událostmi většího či menšího </a:t>
            </a:r>
            <a:r>
              <a:rPr lang="cs-CZ" sz="2000" dirty="0" smtClean="0"/>
              <a:t>rozsahu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49" y="3609120"/>
            <a:ext cx="2697893" cy="18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5" y="2628967"/>
            <a:ext cx="2400000" cy="180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5" y="4508920"/>
            <a:ext cx="2400000" cy="1800000"/>
          </a:xfrm>
          <a:prstGeom prst="rect">
            <a:avLst/>
          </a:prstGeom>
        </p:spPr>
      </p:pic>
      <p:pic>
        <p:nvPicPr>
          <p:cNvPr id="9" name="Obrázek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32" y="2708920"/>
            <a:ext cx="2401200" cy="18000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32" y="4581128"/>
            <a:ext cx="24012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689164" y="1052736"/>
            <a:ext cx="7632848" cy="115212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aby člověk </a:t>
            </a:r>
            <a:r>
              <a:rPr lang="cs-CZ" sz="2200" dirty="0"/>
              <a:t>při mimořádné události </a:t>
            </a:r>
            <a:r>
              <a:rPr lang="cs-CZ" sz="2200" dirty="0" smtClean="0"/>
              <a:t>reagoval </a:t>
            </a:r>
            <a:r>
              <a:rPr lang="cs-CZ" sz="2200" dirty="0"/>
              <a:t>správně, nestačí mu předat jen jednorázovou informaci, ale je potřeba, aby si informace zapamatoval a dokázal je </a:t>
            </a:r>
            <a:r>
              <a:rPr lang="cs-CZ" sz="2200" dirty="0" smtClean="0"/>
              <a:t>použít</a:t>
            </a:r>
            <a:endParaRPr lang="cs-CZ" sz="22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 flipV="1">
            <a:off x="711993" y="6021287"/>
            <a:ext cx="7632848" cy="4571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0" indent="-3556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cs-CZ" sz="2200" dirty="0"/>
          </a:p>
        </p:txBody>
      </p:sp>
      <p:sp>
        <p:nvSpPr>
          <p:cNvPr id="7" name="Šipka dolů 6"/>
          <p:cNvSpPr/>
          <p:nvPr/>
        </p:nvSpPr>
        <p:spPr>
          <a:xfrm>
            <a:off x="3604181" y="2708920"/>
            <a:ext cx="1872208" cy="16985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584201" y="4797152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400" b="1" dirty="0" smtClean="0"/>
              <a:t>SYSTÉM VZDĚLÁVÁNÍ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70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711993" y="1412776"/>
            <a:ext cx="7632848" cy="403244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0" indent="-3556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v roce </a:t>
            </a:r>
            <a:r>
              <a:rPr lang="cs-CZ" sz="2200" b="1" dirty="0">
                <a:solidFill>
                  <a:schemeClr val="accent1"/>
                </a:solidFill>
              </a:rPr>
              <a:t>2013 byl schválen Rámcový vzdělávací program pro základní vzdělávání</a:t>
            </a:r>
            <a:r>
              <a:rPr lang="cs-CZ" sz="2200" dirty="0"/>
              <a:t>, ve kterém je lépe specifikována problematika ochrany člověka za mimořádných (objevuje se v sedmi z devíti oblastí)</a:t>
            </a:r>
          </a:p>
          <a:p>
            <a:pPr marL="0" lvl="0" indent="0" algn="just">
              <a:spcBef>
                <a:spcPts val="400"/>
              </a:spcBef>
              <a:spcAft>
                <a:spcPts val="400"/>
              </a:spcAft>
              <a:buNone/>
            </a:pPr>
            <a:endParaRPr lang="cs-CZ" sz="2200" dirty="0"/>
          </a:p>
          <a:p>
            <a:pPr marL="355600" lvl="0" indent="-3556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chemeClr val="accent1"/>
                </a:solidFill>
              </a:rPr>
              <a:t>od školního roku 2013/2014 </a:t>
            </a:r>
            <a:r>
              <a:rPr lang="cs-CZ" sz="2200" dirty="0"/>
              <a:t>se tedy děti budou pravidelně učit např. o tom, jak volat na tísňovou linku, předcházet požáru, zachovat se při chemické havárii, co dělat, když zazní siréna, ale i čelit nebezpečím, která na ně číhají doma, v přírodě, na výletě apod.</a:t>
            </a:r>
          </a:p>
        </p:txBody>
      </p:sp>
    </p:spTree>
    <p:extLst>
      <p:ext uri="{BB962C8B-B14F-4D97-AF65-F5344CB8AC3E}">
        <p14:creationId xmlns:p14="http://schemas.microsoft.com/office/powerpoint/2010/main" val="1432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711993" y="548680"/>
            <a:ext cx="7632848" cy="259228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tomu </a:t>
            </a:r>
            <a:r>
              <a:rPr lang="cs-CZ" sz="1800" b="1" dirty="0">
                <a:solidFill>
                  <a:schemeClr val="accent1"/>
                </a:solidFill>
              </a:rPr>
              <a:t>předcházela dlouhodobá (cca 9 let) intenzivní spolupráce </a:t>
            </a:r>
            <a:r>
              <a:rPr lang="cs-CZ" sz="1800" dirty="0"/>
              <a:t>s Ministerstvem školství, mládeže a tělovýchovy a jím přímo řízenými organizacemi, zejména Výzkumným ústavem pedagogickým (nově součástí Národního ústavu pro vzdělávání) </a:t>
            </a:r>
            <a:r>
              <a:rPr lang="cs-CZ" sz="1800" dirty="0" smtClean="0"/>
              <a:t>a </a:t>
            </a:r>
            <a:r>
              <a:rPr lang="cs-CZ" sz="1800" dirty="0"/>
              <a:t>Národním institutem pro další vzdělávání </a:t>
            </a:r>
          </a:p>
          <a:p>
            <a:pPr marL="355600" lvl="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800" dirty="0" smtClean="0"/>
              <a:t>na </a:t>
            </a:r>
            <a:r>
              <a:rPr lang="cs-CZ" sz="1800" dirty="0"/>
              <a:t>revizi spolu s HZS ČR od začátku spolupracovali Ministerstvo dopravy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a </a:t>
            </a:r>
            <a:r>
              <a:rPr lang="cs-CZ" sz="1800" dirty="0"/>
              <a:t>Ministerstvo zdravotnictví, v poslední fázi se do úprav zapojilo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i </a:t>
            </a:r>
            <a:r>
              <a:rPr lang="cs-CZ" sz="1800" dirty="0"/>
              <a:t>Ministerstvo </a:t>
            </a:r>
            <a:r>
              <a:rPr lang="cs-CZ" sz="1800" dirty="0" smtClean="0"/>
              <a:t>obrany</a:t>
            </a:r>
            <a:endParaRPr lang="cs-CZ" sz="18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711993" y="5517232"/>
            <a:ext cx="7632848" cy="86409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800" dirty="0" smtClean="0"/>
              <a:t>snahou </a:t>
            </a:r>
            <a:r>
              <a:rPr lang="cs-CZ" sz="1800" dirty="0"/>
              <a:t>bylo skloubit problematiky tak, aby nedocházelo k duplicitám a tím zbytečnému rozšiřování učiva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145045" y="2663805"/>
            <a:ext cx="6766744" cy="2853427"/>
            <a:chOff x="1257752" y="3573016"/>
            <a:chExt cx="7342808" cy="3096344"/>
          </a:xfrm>
        </p:grpSpPr>
        <p:sp>
          <p:nvSpPr>
            <p:cNvPr id="10" name="Zaoblený obdélník 9"/>
            <p:cNvSpPr/>
            <p:nvPr/>
          </p:nvSpPr>
          <p:spPr>
            <a:xfrm>
              <a:off x="3929648" y="4770046"/>
              <a:ext cx="1368152" cy="720080"/>
            </a:xfrm>
            <a:prstGeom prst="roundRect">
              <a:avLst/>
            </a:prstGeom>
            <a:solidFill>
              <a:srgbClr val="00B0F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923928" y="4899253"/>
              <a:ext cx="1368152" cy="434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RVP ZV</a:t>
              </a:r>
              <a:endParaRPr lang="cs-CZ" sz="2000" b="1" dirty="0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752" y="4894904"/>
              <a:ext cx="1839152" cy="4606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894792"/>
              <a:ext cx="2588400" cy="460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481" y="5769360"/>
              <a:ext cx="677606" cy="90000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529" y="3573016"/>
              <a:ext cx="645509" cy="900000"/>
            </a:xfrm>
            <a:prstGeom prst="rect">
              <a:avLst/>
            </a:prstGeom>
          </p:spPr>
        </p:pic>
        <p:cxnSp>
          <p:nvCxnSpPr>
            <p:cNvPr id="16" name="Přímá spojnice se šipkou 15"/>
            <p:cNvCxnSpPr>
              <a:stCxn id="12" idx="3"/>
              <a:endCxn id="10" idx="1"/>
            </p:cNvCxnSpPr>
            <p:nvPr/>
          </p:nvCxnSpPr>
          <p:spPr>
            <a:xfrm>
              <a:off x="3096904" y="5125248"/>
              <a:ext cx="832744" cy="483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>
              <a:stCxn id="15" idx="2"/>
              <a:endCxn id="10" idx="0"/>
            </p:cNvCxnSpPr>
            <p:nvPr/>
          </p:nvCxnSpPr>
          <p:spPr>
            <a:xfrm>
              <a:off x="4602284" y="4473016"/>
              <a:ext cx="11440" cy="29703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>
              <a:stCxn id="13" idx="1"/>
              <a:endCxn id="10" idx="3"/>
            </p:cNvCxnSpPr>
            <p:nvPr/>
          </p:nvCxnSpPr>
          <p:spPr>
            <a:xfrm flipH="1">
              <a:off x="5297800" y="5125192"/>
              <a:ext cx="714360" cy="48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>
              <a:stCxn id="14" idx="0"/>
              <a:endCxn id="10" idx="2"/>
            </p:cNvCxnSpPr>
            <p:nvPr/>
          </p:nvCxnSpPr>
          <p:spPr>
            <a:xfrm flipV="1">
              <a:off x="4602284" y="5490126"/>
              <a:ext cx="11440" cy="27923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18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008112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TÍSŇOVÁ VOLÁNÍ NA LINKY 112 a 150</a:t>
            </a:r>
            <a:endParaRPr lang="cs-CZ" sz="40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67544" y="1628800"/>
            <a:ext cx="8280920" cy="216024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lnSpc>
                <a:spcPct val="120000"/>
              </a:lnSpc>
              <a:buClr>
                <a:srgbClr val="C00000"/>
              </a:buClr>
              <a:buSzPct val="110000"/>
              <a:buFont typeface="Wingdings" pitchFamily="2" charset="2"/>
              <a:buChar char="Ø"/>
            </a:pPr>
            <a:r>
              <a:rPr lang="cs-CZ" sz="5500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LTV 112 	    	-	3 538 210 volání</a:t>
            </a:r>
          </a:p>
          <a:p>
            <a:pPr marL="857250" indent="-857250" algn="just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Char char="Ø"/>
            </a:pPr>
            <a:r>
              <a:rPr lang="cs-CZ" sz="5500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LTV 150 </a:t>
            </a:r>
            <a:r>
              <a:rPr lang="cs-CZ" sz="4000" b="1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(12,5%) </a:t>
            </a:r>
            <a:r>
              <a:rPr lang="cs-CZ" sz="5500" b="1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	</a:t>
            </a:r>
            <a:r>
              <a:rPr lang="cs-CZ" sz="5500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- 	   442 389 volání </a:t>
            </a:r>
          </a:p>
          <a:p>
            <a:pPr marL="301680" indent="0" algn="just">
              <a:lnSpc>
                <a:spcPct val="120000"/>
              </a:lnSpc>
              <a:spcBef>
                <a:spcPts val="1200"/>
              </a:spcBef>
              <a:buClr>
                <a:srgbClr val="CC0099"/>
              </a:buClr>
              <a:buNone/>
            </a:pPr>
            <a:r>
              <a:rPr lang="cs-CZ" sz="5500" i="1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	</a:t>
            </a:r>
            <a:r>
              <a:rPr lang="cs-CZ" sz="5500" i="1" u="sng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mimo TCTV     	</a:t>
            </a:r>
            <a:r>
              <a:rPr lang="cs-CZ" sz="5500" u="sng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-</a:t>
            </a:r>
            <a:r>
              <a:rPr lang="cs-CZ" sz="5500" i="1" u="sng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                       0 volání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4900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        	</a:t>
            </a:r>
            <a:r>
              <a:rPr lang="cs-CZ" sz="5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cs typeface="Times New Roman" pitchFamily="18" charset="0"/>
              </a:rPr>
              <a:t>∑</a:t>
            </a:r>
            <a:r>
              <a:rPr lang="cs-CZ" sz="5900" b="1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 </a:t>
            </a:r>
            <a:r>
              <a:rPr lang="cs-CZ" sz="5900" b="1" baseline="-25000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112a150</a:t>
            </a:r>
            <a:r>
              <a:rPr lang="cs-CZ" sz="5900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                </a:t>
            </a:r>
            <a:r>
              <a:rPr lang="cs-CZ" sz="5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cs typeface="Times New Roman" pitchFamily="18" charset="0"/>
              </a:rPr>
              <a:t>=       </a:t>
            </a:r>
            <a:r>
              <a:rPr lang="cs-CZ" sz="5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cs typeface="Times New Roman" pitchFamily="18" charset="0"/>
              </a:rPr>
              <a:t>3 980 599 </a:t>
            </a:r>
            <a:r>
              <a:rPr lang="cs-CZ" sz="5900" b="1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volání </a:t>
            </a:r>
            <a:r>
              <a:rPr lang="cs-CZ" sz="4000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(- 2,9 %)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	</a:t>
            </a:r>
            <a:r>
              <a:rPr lang="cs-CZ" sz="1900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</a:t>
            </a:r>
            <a:r>
              <a:rPr lang="cs-CZ" sz="2900" dirty="0" smtClean="0">
                <a:solidFill>
                  <a:schemeClr val="tx1"/>
                </a:solidFill>
                <a:latin typeface="Lucida Bright" pitchFamily="18" charset="0"/>
                <a:cs typeface="Times New Roman" pitchFamily="18" charset="0"/>
              </a:rPr>
              <a:t>oproti roku 2012</a:t>
            </a:r>
            <a:endParaRPr lang="cs-CZ" sz="2900" dirty="0">
              <a:solidFill>
                <a:schemeClr val="tx1"/>
              </a:solidFill>
              <a:latin typeface="Lucida Bright" pitchFamily="18" charset="0"/>
              <a:cs typeface="Times New Roman" pitchFamily="18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166740"/>
              </p:ext>
            </p:extLst>
          </p:nvPr>
        </p:nvGraphicFramePr>
        <p:xfrm>
          <a:off x="755576" y="3839270"/>
          <a:ext cx="4067944" cy="227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C:\Users\HLAVAC~1\AppData\Local\Temp\notesC7A056\~65422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1165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70488" y="5538718"/>
            <a:ext cx="5611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16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3,9</a:t>
            </a:r>
            <a:endParaRPr lang="cs-CZ" sz="16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5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4111" y="188640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ODBORNĚ PŘIPRAVENÍ UČITELÉ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83567" y="1340768"/>
            <a:ext cx="7761969" cy="482453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0838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HZS ČR spolupracuje </a:t>
            </a:r>
            <a:r>
              <a:rPr lang="cs-CZ" sz="2000" b="1" dirty="0">
                <a:solidFill>
                  <a:schemeClr val="accent1"/>
                </a:solidFill>
              </a:rPr>
              <a:t>s vysokými školami připravujícími budoucí učitele</a:t>
            </a:r>
            <a:r>
              <a:rPr lang="cs-CZ" sz="2000" dirty="0"/>
              <a:t> na naplňování usnesení vlády č. 734/2011, týkající se budoucích učitelů, zejména tím, že poskytuje </a:t>
            </a:r>
            <a:r>
              <a:rPr lang="cs-CZ" sz="2000" dirty="0" smtClean="0"/>
              <a:t>konzultace, </a:t>
            </a:r>
            <a:r>
              <a:rPr lang="cs-CZ" sz="2000" dirty="0"/>
              <a:t>lektory, spolupodílí se na zpracování studijních textů apod</a:t>
            </a:r>
            <a:r>
              <a:rPr lang="cs-CZ" sz="2000" dirty="0" smtClean="0"/>
              <a:t>.</a:t>
            </a:r>
            <a:endParaRPr lang="cs-CZ" sz="2000" dirty="0"/>
          </a:p>
          <a:p>
            <a:pPr marL="355600" lvl="1" indent="-350838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HZS ČR </a:t>
            </a:r>
            <a:r>
              <a:rPr lang="cs-CZ" sz="2000" b="1" dirty="0">
                <a:solidFill>
                  <a:schemeClr val="accent1"/>
                </a:solidFill>
              </a:rPr>
              <a:t>vzdělává také stávající učitele</a:t>
            </a:r>
            <a:r>
              <a:rPr lang="cs-CZ" sz="2000" dirty="0"/>
              <a:t>, a to buď ve spolupráci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 </a:t>
            </a:r>
            <a:r>
              <a:rPr lang="cs-CZ" sz="2000" dirty="0"/>
              <a:t>Národním institutem pro další vzdělávání nebo samostatně  ve svých vzdělávacích zařízeních nebo přímo ve školách </a:t>
            </a:r>
            <a:r>
              <a:rPr lang="cs-CZ" sz="2000" dirty="0" smtClean="0"/>
              <a:t>– </a:t>
            </a:r>
            <a:r>
              <a:rPr lang="cs-CZ" sz="2000" b="1" dirty="0">
                <a:solidFill>
                  <a:schemeClr val="accent1"/>
                </a:solidFill>
              </a:rPr>
              <a:t>od roku 2001 </a:t>
            </a:r>
            <a:r>
              <a:rPr lang="cs-CZ" sz="2000" dirty="0"/>
              <a:t>bylo takto proškoleno </a:t>
            </a:r>
            <a:r>
              <a:rPr lang="cs-CZ" sz="2000" b="1" dirty="0" smtClean="0">
                <a:solidFill>
                  <a:schemeClr val="accent1"/>
                </a:solidFill>
              </a:rPr>
              <a:t>20</a:t>
            </a:r>
            <a:r>
              <a:rPr lang="cs-CZ" sz="2000" b="1" dirty="0">
                <a:solidFill>
                  <a:schemeClr val="accent1"/>
                </a:solidFill>
              </a:rPr>
              <a:t> </a:t>
            </a:r>
            <a:r>
              <a:rPr lang="cs-CZ" sz="2000" b="1" dirty="0" smtClean="0">
                <a:solidFill>
                  <a:schemeClr val="accent1"/>
                </a:solidFill>
              </a:rPr>
              <a:t>800 </a:t>
            </a:r>
            <a:r>
              <a:rPr lang="cs-CZ" sz="2000" dirty="0"/>
              <a:t>učitelů </a:t>
            </a:r>
          </a:p>
          <a:p>
            <a:pPr marL="355600" lvl="1" indent="-350838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v loňském roce se </a:t>
            </a:r>
            <a:r>
              <a:rPr lang="cs-CZ" sz="2000" dirty="0">
                <a:solidFill>
                  <a:schemeClr val="tx1"/>
                </a:solidFill>
              </a:rPr>
              <a:t>nám podařilo u Ministerstva školství, mládeže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tělovýchovy</a:t>
            </a:r>
            <a:r>
              <a:rPr lang="cs-CZ" sz="2000" b="1" dirty="0">
                <a:solidFill>
                  <a:schemeClr val="accent1"/>
                </a:solidFill>
              </a:rPr>
              <a:t> akreditovat vzdělávací programy pro učitele základních a středních škol</a:t>
            </a:r>
            <a:r>
              <a:rPr lang="cs-CZ" sz="2000" dirty="0"/>
              <a:t>; kurzy realizované podle něj budou součástí dalšího vzdělávání pedagogických pracovníků a měly by pomoci učitelům zvládnou tuto problematiku ve </a:t>
            </a:r>
            <a:r>
              <a:rPr lang="cs-CZ" sz="2000" dirty="0" smtClean="0"/>
              <a:t>výuce</a:t>
            </a:r>
          </a:p>
          <a:p>
            <a:pPr marL="355600" lvl="1" indent="-350838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accent1"/>
                </a:solidFill>
              </a:rPr>
              <a:t>v roce 2013 </a:t>
            </a:r>
            <a:r>
              <a:rPr lang="cs-CZ" sz="2000" dirty="0"/>
              <a:t>bylo HZS ČR celkově proškoleno </a:t>
            </a:r>
            <a:r>
              <a:rPr lang="cs-CZ" sz="2000" b="1" dirty="0" smtClean="0">
                <a:solidFill>
                  <a:schemeClr val="accent1"/>
                </a:solidFill>
              </a:rPr>
              <a:t>3 558 </a:t>
            </a:r>
            <a:r>
              <a:rPr lang="cs-CZ" sz="2000" dirty="0"/>
              <a:t>učitelů, což je oproti roku 2012 trojnásobný nárůst</a:t>
            </a:r>
          </a:p>
        </p:txBody>
      </p:sp>
    </p:spTree>
    <p:extLst>
      <p:ext uri="{BB962C8B-B14F-4D97-AF65-F5344CB8AC3E}">
        <p14:creationId xmlns:p14="http://schemas.microsoft.com/office/powerpoint/2010/main" val="32974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4111" y="188640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UČEBNICE A POMŮCKY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83567" y="1340768"/>
            <a:ext cx="7761969" cy="208823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pro podporu výuky ve školách byla vytvořena řada pomůcek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a </a:t>
            </a:r>
            <a:r>
              <a:rPr lang="cs-CZ" sz="1800" dirty="0"/>
              <a:t>učebnic, které jsou učitelům a žákům k dispozici</a:t>
            </a:r>
          </a:p>
          <a:p>
            <a:pPr marL="342900" lvl="1" indent="-3429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800" dirty="0" smtClean="0"/>
              <a:t>učitelům </a:t>
            </a:r>
            <a:r>
              <a:rPr lang="cs-CZ" sz="1800" dirty="0"/>
              <a:t>je zase určen metodický materiál Podklad k výuce témat ochrany člověka za běžných rizik a mimořádných událostí </a:t>
            </a:r>
            <a:r>
              <a:rPr lang="cs-CZ" sz="1800" dirty="0" smtClean="0"/>
              <a:t>v </a:t>
            </a:r>
            <a:r>
              <a:rPr lang="cs-CZ" sz="1800" dirty="0"/>
              <a:t>základních školách, který jim napomáhá začlenit problematiku do výuky v jednotlivých ročnících; naleznou v něm také další teoretické informace k tématům, ale i soubor testových otázek apod.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325337" y="3429000"/>
            <a:ext cx="2652806" cy="1340785"/>
            <a:chOff x="900113" y="2563813"/>
            <a:chExt cx="7880350" cy="3533775"/>
          </a:xfrm>
        </p:grpSpPr>
        <p:pic>
          <p:nvPicPr>
            <p:cNvPr id="7" name="Picture 23" descr="C:\dokumenty\prace\2008\nový web\obrázky\pomáhámzraněným.jp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2563813"/>
              <a:ext cx="1976438" cy="25257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1" descr="C:\dokumenty\prace\2008\nový web\obrázky\počítejsevším.jp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2563813"/>
              <a:ext cx="1976438" cy="25257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9" descr="C:\dokumenty\prace\2008\nový web\obrázky\ztratímseneztratím.jpg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2563813"/>
              <a:ext cx="1976438" cy="252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 descr="C:\dokumenty\prace\2008\nový web\obrázky\osobníbezpečí.jpg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3355975"/>
              <a:ext cx="1976437" cy="25257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0" descr="C:\dokumenty\prace\2008\nový web\obrázky\bezpečíanebezpečí.jpg"/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3571875"/>
              <a:ext cx="1976438" cy="25257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2" descr="C:\dokumenty\prace\2008\nový web\obrázky\smapounezabloudím.jpg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3429000"/>
              <a:ext cx="1976437" cy="25257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ovéPole 12"/>
          <p:cNvSpPr txBox="1"/>
          <p:nvPr/>
        </p:nvSpPr>
        <p:spPr>
          <a:xfrm>
            <a:off x="713924" y="4905343"/>
            <a:ext cx="1598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 smtClean="0"/>
              <a:t>Nakladatelství ALBRA</a:t>
            </a:r>
            <a:endParaRPr lang="cs-CZ" sz="1100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293061" y="5218889"/>
            <a:ext cx="2652805" cy="1378463"/>
            <a:chOff x="900113" y="2205038"/>
            <a:chExt cx="7789862" cy="3976687"/>
          </a:xfrm>
        </p:grpSpPr>
        <p:pic>
          <p:nvPicPr>
            <p:cNvPr id="15" name="Picture 21" descr="C:\dokumenty\prace\2008\nový web\obrázky\ochranačlzaMU2st.jpg"/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2349500"/>
              <a:ext cx="2173287" cy="2681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C:\dokumenty\prace\2008\nový web\obrázky\povodně.jpg"/>
            <p:cNvPicPr preferRelativeResize="0"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2781300"/>
              <a:ext cx="2173288" cy="2681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9" descr="C:\dokumenty\prace\2008\nový web\obrázky\požáry.jpg"/>
            <p:cNvPicPr preferRelativeResize="0"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3500438"/>
              <a:ext cx="2173288" cy="2681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C:\dokumenty\prace\2008\nový web\obrázky\havárie.jpg"/>
            <p:cNvPicPr preferRelativeResize="0"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2781300"/>
              <a:ext cx="2173288" cy="2681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7" descr="C:\dokumenty\prace\2008\nový web\obrázky\odvichřicekzemětř.jpg"/>
            <p:cNvPicPr preferRelativeResize="0"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2205038"/>
              <a:ext cx="2173287" cy="2681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ovéPole 19"/>
          <p:cNvSpPr txBox="1"/>
          <p:nvPr/>
        </p:nvSpPr>
        <p:spPr>
          <a:xfrm>
            <a:off x="3828556" y="3463439"/>
            <a:ext cx="147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Nakladatelství Fortuna</a:t>
            </a:r>
            <a:endParaRPr lang="cs-CZ" sz="1100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3385472" y="3820979"/>
            <a:ext cx="2358157" cy="1265617"/>
            <a:chOff x="701675" y="2616200"/>
            <a:chExt cx="8150225" cy="4037013"/>
          </a:xfrm>
        </p:grpSpPr>
        <p:pic>
          <p:nvPicPr>
            <p:cNvPr id="22" name="Picture 18" descr="C:\dokumenty\prace\2008\nový web\obrázky\ochranačlověkazaMU1stu.jpg"/>
            <p:cNvPicPr preferRelativeResize="0"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75" y="2687638"/>
              <a:ext cx="2317750" cy="2957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7" descr="C:\dokumenty\prace\2008\nový web\obrázky\havárienebezplátekaradia.jpg"/>
            <p:cNvPicPr preferRelativeResize="0"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463" y="3190875"/>
              <a:ext cx="2317750" cy="29575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6" descr="C:\dokumenty\prace\2008\nový web\obrázky\živelnípohromy.jpg"/>
            <p:cNvPicPr preferRelativeResize="0"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325" y="3695700"/>
              <a:ext cx="2317750" cy="29575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5" descr="C:\dokumenty\prace\2008\nový web\obrázky\sebeochranaavzajemnapomoc.jpg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0" y="3119438"/>
              <a:ext cx="2317750" cy="2957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C:\dokumenty\prace\2008\nový web\obrázky\ochranačlozaMUsřední.jpg"/>
            <p:cNvPicPr preferRelativeResize="0"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150" y="2616200"/>
              <a:ext cx="2317750" cy="29575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ovéPole 26"/>
          <p:cNvSpPr txBox="1"/>
          <p:nvPr/>
        </p:nvSpPr>
        <p:spPr>
          <a:xfrm>
            <a:off x="6370670" y="3201829"/>
            <a:ext cx="2227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Pomůcky vydané MV-GŘ HZS ČR</a:t>
            </a:r>
            <a:endParaRPr lang="cs-CZ" sz="1100" dirty="0"/>
          </a:p>
        </p:txBody>
      </p:sp>
      <p:grpSp>
        <p:nvGrpSpPr>
          <p:cNvPr id="28" name="Skupina 27"/>
          <p:cNvGrpSpPr/>
          <p:nvPr/>
        </p:nvGrpSpPr>
        <p:grpSpPr>
          <a:xfrm>
            <a:off x="6177593" y="3501584"/>
            <a:ext cx="2613992" cy="1213991"/>
            <a:chOff x="877888" y="2359025"/>
            <a:chExt cx="7415212" cy="3556000"/>
          </a:xfrm>
        </p:grpSpPr>
        <p:pic>
          <p:nvPicPr>
            <p:cNvPr id="29" name="Picture 3" descr="C:\Dokumenty\prace\2008\nový web\obrázky\propřípadohrožení.jpg"/>
            <p:cNvPicPr preferRelativeResize="0"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838" y="3584575"/>
              <a:ext cx="2735262" cy="184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1" descr="C:\dokumenty\prace\2008\nový web\obrázky\výchova1.jpg"/>
            <p:cNvPicPr preferRelativeResize="0">
              <a:picLocks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359025"/>
              <a:ext cx="1874838" cy="257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" descr="C:\dokumenty\PREZENTACE\3.jpg"/>
            <p:cNvPicPr preferRelativeResize="0"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8" y="3103563"/>
              <a:ext cx="1874837" cy="281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" descr="C:\dokumenty\prace\2008\nový web\obrázky\ochranačlověkazaMU.jpg"/>
            <p:cNvPicPr preferRelativeResize="0">
              <a:picLocks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425" y="2359025"/>
              <a:ext cx="1874838" cy="257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C:\dokumenty\prace\2008\nový web\obrázky\výchovadětívoblastiPO.jpg"/>
            <p:cNvPicPr preferRelativeResize="0">
              <a:picLocks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100" y="3103563"/>
              <a:ext cx="1874838" cy="281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ovéPole 33"/>
          <p:cNvSpPr txBox="1"/>
          <p:nvPr/>
        </p:nvSpPr>
        <p:spPr>
          <a:xfrm>
            <a:off x="6640027" y="4906133"/>
            <a:ext cx="147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Videokazety a DVD</a:t>
            </a:r>
            <a:endParaRPr lang="cs-CZ" sz="1100" dirty="0"/>
          </a:p>
        </p:txBody>
      </p:sp>
      <p:grpSp>
        <p:nvGrpSpPr>
          <p:cNvPr id="35" name="Skupina 34"/>
          <p:cNvGrpSpPr/>
          <p:nvPr/>
        </p:nvGrpSpPr>
        <p:grpSpPr>
          <a:xfrm>
            <a:off x="6070936" y="5323382"/>
            <a:ext cx="2527573" cy="1211784"/>
            <a:chOff x="676275" y="2103438"/>
            <a:chExt cx="7577138" cy="3473450"/>
          </a:xfrm>
        </p:grpSpPr>
        <p:pic>
          <p:nvPicPr>
            <p:cNvPr id="36" name="Picture 15" descr="C:\Dokumenty\prace\2009\jarda\havarienebezplátky1.jpg"/>
            <p:cNvPicPr preferRelativeResize="0">
              <a:picLocks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" y="2103438"/>
              <a:ext cx="2184400" cy="3113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6" descr="C:\dokumenty\prace\2009\jarda\výchova1.jpg"/>
            <p:cNvPicPr preferRelativeResize="0">
              <a:picLocks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2560638"/>
              <a:ext cx="2138363" cy="3016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7" descr="C:\dokumenty\prace\2009\jarda\stesti1.jpg"/>
            <p:cNvPicPr preferRelativeResize="0">
              <a:picLocks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75" y="2179638"/>
              <a:ext cx="2159000" cy="304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8" descr="C:\dokumenty\prace\2009\jarda\OCMU1.jpg"/>
            <p:cNvPicPr preferRelativeResize="0">
              <a:picLocks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475" y="2408238"/>
              <a:ext cx="2166938" cy="3027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72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4111" y="188640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PROJEKTY PODPORUJÍCÍ VÝUKU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83567" y="1340768"/>
            <a:ext cx="7761969" cy="208823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</a:pPr>
            <a:r>
              <a:rPr lang="cs-CZ" sz="2000" dirty="0"/>
              <a:t>Projekt „Záchranný kruh“</a:t>
            </a:r>
          </a:p>
          <a:p>
            <a:pPr marL="285750" lvl="0" indent="-285750" algn="just">
              <a:spcBef>
                <a:spcPts val="400"/>
              </a:spcBef>
            </a:pPr>
            <a:r>
              <a:rPr lang="cs-CZ" sz="2000" dirty="0"/>
              <a:t>www.zachranny-kruh.cz</a:t>
            </a:r>
          </a:p>
          <a:p>
            <a:pPr marL="285750" lvl="0" indent="-285750" algn="just">
              <a:spcBef>
                <a:spcPts val="400"/>
              </a:spcBef>
            </a:pPr>
            <a:r>
              <a:rPr lang="cs-CZ" sz="2000" dirty="0"/>
              <a:t>spolupráce s občanským sdružením Asociace "Záchranný kruh„</a:t>
            </a:r>
          </a:p>
          <a:p>
            <a:pPr marL="285750" lvl="0" indent="-285750" algn="just">
              <a:spcBef>
                <a:spcPts val="400"/>
              </a:spcBef>
            </a:pPr>
            <a:r>
              <a:rPr lang="cs-CZ" sz="2000" dirty="0"/>
              <a:t>učitelé, žáci, ale i třeba rodiče mohou plně využívat portálu „Záchranný kruh“, výstupů z projektu „Chraň svůj svět, chraň svůj život“, grafické materiály v elektronické podobě (pexeso, obrázky), pracovní listy pro základní školy, výukové materiály, testové otázky apod.</a:t>
            </a:r>
          </a:p>
        </p:txBody>
      </p:sp>
      <p:pic>
        <p:nvPicPr>
          <p:cNvPr id="40" name="Picture 5" descr="http://www.zachranny-kruh.cz/image.php?idx=129158&amp;mw=151&amp;mh=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764704"/>
            <a:ext cx="1438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Skupina 40"/>
          <p:cNvGrpSpPr/>
          <p:nvPr/>
        </p:nvGrpSpPr>
        <p:grpSpPr>
          <a:xfrm>
            <a:off x="2365547" y="3736649"/>
            <a:ext cx="4392488" cy="1957603"/>
            <a:chOff x="1448439" y="2961227"/>
            <a:chExt cx="6478984" cy="3059193"/>
          </a:xfrm>
        </p:grpSpPr>
        <p:pic>
          <p:nvPicPr>
            <p:cNvPr id="42" name="Obrázek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398" y="2961227"/>
              <a:ext cx="1089025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Obráze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348" y="3536423"/>
              <a:ext cx="1054100" cy="151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Obráze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439" y="2996233"/>
              <a:ext cx="1066800" cy="151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Obrázek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520" y="3536423"/>
              <a:ext cx="1068388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Obrázek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049" y="3356836"/>
              <a:ext cx="107473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Obrázek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948" y="4111693"/>
              <a:ext cx="1079500" cy="151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Obrázek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860" y="4110900"/>
              <a:ext cx="1090613" cy="151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Obrázek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773" y="4509120"/>
              <a:ext cx="108108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Obrázek 4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860" y="4509120"/>
              <a:ext cx="107473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Obrázek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03742"/>
            <a:ext cx="1699387" cy="13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Obrázek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03742"/>
            <a:ext cx="1873755" cy="146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ovéPole 52"/>
          <p:cNvSpPr txBox="1"/>
          <p:nvPr/>
        </p:nvSpPr>
        <p:spPr>
          <a:xfrm>
            <a:off x="6876256" y="6244916"/>
            <a:ext cx="1873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/>
              <a:t>Foto: Asociace Záchranný kruh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6740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4111" y="188640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HASÍK CZ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83567" y="1340768"/>
            <a:ext cx="7761969" cy="237626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 smtClean="0"/>
              <a:t>www.hasik.cz </a:t>
            </a:r>
            <a:endParaRPr lang="cs-CZ" sz="2000" dirty="0"/>
          </a:p>
          <a:p>
            <a:pPr marL="355600" lvl="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příslušníci HZS ČR jezdí, ale i přímo do škol v rámci projektu HASÍK</a:t>
            </a:r>
          </a:p>
          <a:p>
            <a:pPr marL="355600" lvl="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jde o předávání informací dětem základních škol (2. a 6. ročníku) formou besed z oblasti ochrany obyvatelstva a požární ochrany v souladu se stanoveným obsahovým zaměřením</a:t>
            </a:r>
          </a:p>
          <a:p>
            <a:pPr marL="355600" lvl="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informace předává určená dvojice aktivistů, která prošla kurzy instruktorů pořádanými </a:t>
            </a:r>
            <a:r>
              <a:rPr lang="cs-CZ" sz="2000" dirty="0" err="1"/>
              <a:t>o.s</a:t>
            </a:r>
            <a:r>
              <a:rPr lang="cs-CZ" sz="2000" dirty="0"/>
              <a:t>. Citadela Bruntál</a:t>
            </a:r>
          </a:p>
        </p:txBody>
      </p:sp>
      <p:pic>
        <p:nvPicPr>
          <p:cNvPr id="18" name="Picture 3" descr="C:\Documents and Settings\Administrator\Plocha\DOKUMENTY\FOTO\konverze-foto pro prez. PVČ\v20120329_Poláčkova_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935601" cy="1952031"/>
          </a:xfrm>
          <a:prstGeom prst="rect">
            <a:avLst/>
          </a:prstGeom>
          <a:ln w="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firebrno.cz/uploads/hasik/Hasik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39" y="476672"/>
            <a:ext cx="97689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Hasík - D. Šarman\v20120329_Poláčkova_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4005064"/>
            <a:ext cx="2935085" cy="1952031"/>
          </a:xfrm>
          <a:prstGeom prst="rect">
            <a:avLst/>
          </a:prstGeom>
        </p:spPr>
      </p:pic>
      <p:pic>
        <p:nvPicPr>
          <p:cNvPr id="21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3"/>
            <a:ext cx="2759964" cy="195203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423176" y="6237312"/>
            <a:ext cx="1412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/>
              <a:t>Foto: HZS hl. m. Prahy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6443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4111" y="188640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PROJEKT „VAŠE CESTY K BEZPEČÍ“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83567" y="1340767"/>
            <a:ext cx="7761969" cy="266429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www.firebrno.cz/vase-cesty-k-bezpeci</a:t>
            </a:r>
          </a:p>
          <a:p>
            <a:pPr marL="355600" lvl="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informační vzdělávací projekt HZS Jihomoravského kraje, Krajského ředitelství policie Jihomoravského kraje a Diecézní charity Brno</a:t>
            </a:r>
          </a:p>
          <a:p>
            <a:pPr marL="35560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výsledkem projektu je i brožura, která je ke stažení na uvedených stránkách</a:t>
            </a:r>
          </a:p>
          <a:p>
            <a:pPr marL="355600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zahrnuje 3 okruhy témat – ochrana obyvatelstva, požární prevence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bezpečnost občana a obsahuje 33 témat a je využitelný v plném rozsahu pro výuku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16287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98404"/>
            <a:ext cx="1295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2587014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7734"/>
            <a:ext cx="1785937" cy="25511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4111" y="188640"/>
            <a:ext cx="7920880" cy="936104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SPOLUPRÁCE SE SLOŽKAMI IZS</a:t>
            </a:r>
            <a:endParaRPr lang="cs-CZ" sz="3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83567" y="1340767"/>
            <a:ext cx="7761969" cy="115212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HZS ČR podporuje výuku realizací besed, soutěžemi pro žáky, exkurzemi na stanicích</a:t>
            </a:r>
          </a:p>
          <a:p>
            <a:pPr marL="355600" lvl="1" indent="-355600"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000" dirty="0" smtClean="0"/>
              <a:t>vše </a:t>
            </a:r>
            <a:r>
              <a:rPr lang="cs-CZ" sz="2000" dirty="0"/>
              <a:t>je však pouze doplňková forma – nenahrazuje výuku a roli </a:t>
            </a:r>
            <a:r>
              <a:rPr lang="cs-CZ" sz="2000" dirty="0" smtClean="0"/>
              <a:t>učitele</a:t>
            </a:r>
            <a:endParaRPr lang="cs-CZ" sz="2000" dirty="0"/>
          </a:p>
        </p:txBody>
      </p:sp>
      <p:pic>
        <p:nvPicPr>
          <p:cNvPr id="8" name="Picture 2" descr="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2983"/>
            <a:ext cx="2782209" cy="208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23528" y="4936087"/>
            <a:ext cx="27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Vyhlášení výtvarné soutěže „Dávají za nás ruku do ohně“</a:t>
            </a:r>
            <a:endParaRPr lang="cs-CZ" sz="16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27612"/>
            <a:ext cx="1981200" cy="163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26928"/>
            <a:ext cx="2832967" cy="213166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173446" y="4711877"/>
            <a:ext cx="27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Obrázek z výtvarné soutěže „Dávají za nás ruku do ohně“</a:t>
            </a: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65530" y="4936087"/>
            <a:ext cx="27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Pohybově – vědomostní soutěž „Malý záchranář“ v Plzni</a:t>
            </a:r>
            <a:endParaRPr lang="cs-CZ" sz="1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61359" y="5855912"/>
            <a:ext cx="1886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/>
              <a:t>FOTO: HZS Plzeňského kraje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5856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682754" y="2276872"/>
            <a:ext cx="7632848" cy="201622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200" dirty="0">
                <a:solidFill>
                  <a:schemeClr val="accent1"/>
                </a:solidFill>
              </a:rPr>
              <a:t>HZS ČR bude i nadále rozvíjet systém vzdělávání a bude mu věnovat zvýšenou pozornost, neboť právě v rámci tohoto systému může obyvatelstvo získat potřebné návyky, znalosti a dovednosti k předcházení a zmírnění následků mimořádných událostí, ale </a:t>
            </a:r>
            <a:r>
              <a:rPr lang="cs-CZ" sz="2200" dirty="0" smtClean="0">
                <a:solidFill>
                  <a:schemeClr val="accent1"/>
                </a:solidFill>
              </a:rPr>
              <a:t/>
            </a:r>
            <a:br>
              <a:rPr lang="cs-CZ" sz="2200" dirty="0" smtClean="0">
                <a:solidFill>
                  <a:schemeClr val="accent1"/>
                </a:solidFill>
              </a:rPr>
            </a:br>
            <a:r>
              <a:rPr lang="cs-CZ" sz="2200" dirty="0" smtClean="0">
                <a:solidFill>
                  <a:schemeClr val="accent1"/>
                </a:solidFill>
              </a:rPr>
              <a:t>i </a:t>
            </a:r>
            <a:r>
              <a:rPr lang="cs-CZ" sz="2200" dirty="0">
                <a:solidFill>
                  <a:schemeClr val="accent1"/>
                </a:solidFill>
              </a:rPr>
              <a:t>změnit své postoje k otázce své vlastní bezpečnosti</a:t>
            </a:r>
          </a:p>
        </p:txBody>
      </p:sp>
    </p:spTree>
    <p:extLst>
      <p:ext uri="{BB962C8B-B14F-4D97-AF65-F5344CB8AC3E}">
        <p14:creationId xmlns:p14="http://schemas.microsoft.com/office/powerpoint/2010/main" val="33897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543800" cy="1524000"/>
          </a:xfrm>
        </p:spPr>
        <p:txBody>
          <a:bodyPr/>
          <a:lstStyle/>
          <a:p>
            <a:r>
              <a:rPr lang="cs-CZ" dirty="0" smtClean="0"/>
              <a:t>SEKCE EKONOMIKY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632848" cy="990600"/>
          </a:xfrm>
        </p:spPr>
        <p:txBody>
          <a:bodyPr>
            <a:normAutofit/>
          </a:bodyPr>
          <a:lstStyle/>
          <a:p>
            <a:pPr algn="r"/>
            <a:r>
              <a:rPr lang="cs-CZ" sz="3800" dirty="0" smtClean="0"/>
              <a:t>plk. Mgr. Bc. Slavomír Bell, </a:t>
            </a:r>
            <a:r>
              <a:rPr lang="cs-CZ" sz="3800" dirty="0" err="1" smtClean="0"/>
              <a:t>MSc</a:t>
            </a:r>
            <a:r>
              <a:rPr lang="cs-CZ" sz="3800" dirty="0" smtClean="0"/>
              <a:t>.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42065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1008112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POROVNÁNÍ ROZPOČTU VÝDAJŮ HZS ČR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/>
              <a:t>(bez výdajů za oblast sociálního zabezpečení a výdajů na EU projekty)</a:t>
            </a:r>
            <a:endParaRPr lang="cs-CZ" sz="18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142409"/>
              </p:ext>
            </p:extLst>
          </p:nvPr>
        </p:nvGraphicFramePr>
        <p:xfrm>
          <a:off x="1043608" y="1484784"/>
          <a:ext cx="68407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4320480"/>
              </a:tblGrid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ROK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Stanovený rozpočet výdajů CELKEM (v tis. Kč)</a:t>
                      </a:r>
                      <a:endParaRPr lang="cs-CZ" sz="1200" dirty="0"/>
                    </a:p>
                  </a:txBody>
                  <a:tcPr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2001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3 872 080,000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2002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5 357 452,000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2003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6 196 188,000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2004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6 226 954,000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2005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6 978 478,000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2006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7 294 021,000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2007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7 751 198,000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2008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8 080 957,000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2009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8 140 551,000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2010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8 364 726,000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2011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6 857 953,000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2012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6 696 678,000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2013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6 593 111,000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2014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6 827 567,241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Výhled 2015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6 491 153,162</a:t>
                      </a: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Výhled 2016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6 224 054,955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2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864096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VÝVOJ INVESTIC HZS ČR</a:t>
            </a:r>
            <a:endParaRPr lang="cs-CZ" sz="18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164277"/>
              </p:ext>
            </p:extLst>
          </p:nvPr>
        </p:nvGraphicFramePr>
        <p:xfrm>
          <a:off x="1043608" y="2276872"/>
          <a:ext cx="68407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4320480"/>
              </a:tblGrid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ROK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Investice CELKEM (v tis. Kč)</a:t>
                      </a:r>
                      <a:endParaRPr lang="cs-CZ" sz="1200" dirty="0"/>
                    </a:p>
                  </a:txBody>
                  <a:tcPr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2010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883 971,000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2011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319 108,000</a:t>
                      </a:r>
                      <a:endParaRPr lang="cs-CZ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2012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224 475,000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2013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261 551,000</a:t>
                      </a:r>
                      <a:endParaRPr lang="cs-CZ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2014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273 840,000</a:t>
                      </a:r>
                      <a:endParaRPr lang="cs-CZ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Výhled 2015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100 000,000</a:t>
                      </a:r>
                      <a:endParaRPr lang="cs-CZ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Výhled 2016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0,000</a:t>
                      </a:r>
                      <a:endParaRPr lang="cs-CZ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577690" y="332656"/>
            <a:ext cx="7920880" cy="1008112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POČTY  JEDNOTEK  PO  V  ROCE  2013</a:t>
            </a:r>
            <a:endParaRPr lang="cs-CZ" sz="40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67544" y="1484784"/>
            <a:ext cx="828092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cs-CZ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33215"/>
              </p:ext>
            </p:extLst>
          </p:nvPr>
        </p:nvGraphicFramePr>
        <p:xfrm>
          <a:off x="971600" y="1799376"/>
          <a:ext cx="6744072" cy="40778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20279"/>
                <a:gridCol w="2160241"/>
                <a:gridCol w="2063552"/>
              </a:tblGrid>
              <a:tr h="40854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Druh JPO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FF7D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 o č e t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FF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85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JPO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hasičů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FF7D7D"/>
                    </a:solidFill>
                  </a:tcPr>
                </a:tc>
              </a:tr>
              <a:tr h="384634">
                <a:tc>
                  <a:txBody>
                    <a:bodyPr/>
                    <a:lstStyle/>
                    <a:p>
                      <a:pPr marL="0" marR="0" lvl="0" indent="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HZS krajů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8842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8638" algn="l"/>
                        </a:tabLst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241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6 480</a:t>
                      </a:r>
                    </a:p>
                  </a:txBody>
                  <a:tcPr anchor="ctr" horzOverflow="overflow"/>
                </a:tc>
              </a:tr>
              <a:tr h="384634">
                <a:tc>
                  <a:txBody>
                    <a:bodyPr/>
                    <a:lstStyle/>
                    <a:p>
                      <a:pPr marL="0" marR="0" lvl="0" indent="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HZS podniků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95450" algn="l"/>
                        </a:tabLst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80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2 429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40709">
                <a:tc>
                  <a:txBody>
                    <a:bodyPr/>
                    <a:lstStyle/>
                    <a:p>
                      <a:pPr marL="0" marR="0" lvl="0" indent="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SDH podniků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(-12 %)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151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1 359</a:t>
                      </a:r>
                    </a:p>
                  </a:txBody>
                  <a:tcPr anchor="ctr" horzOverflow="overflow"/>
                </a:tc>
              </a:tr>
              <a:tr h="384634">
                <a:tc>
                  <a:txBody>
                    <a:bodyPr/>
                    <a:lstStyle/>
                    <a:p>
                      <a:pPr marL="0" marR="0" lvl="0" indent="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SDH obcí – JPO II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232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2 904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84634">
                <a:tc>
                  <a:txBody>
                    <a:bodyPr/>
                    <a:lstStyle/>
                    <a:p>
                      <a:pPr marL="0" marR="0" lvl="0" indent="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SDH obcí – JPO III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1 330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16 668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84634">
                <a:tc>
                  <a:txBody>
                    <a:bodyPr/>
                    <a:lstStyle/>
                    <a:p>
                      <a:pPr marL="0" marR="0" lvl="0" indent="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SDH obcí – JPO V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5 568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50 122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84634">
                <a:tc>
                  <a:txBody>
                    <a:bodyPr/>
                    <a:lstStyle/>
                    <a:p>
                      <a:pPr marL="0" marR="0" lvl="0" indent="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VHJ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       18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471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42655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CELKEM </a:t>
                      </a:r>
                      <a:r>
                        <a:rPr lang="cs-CZ" sz="1400" b="1" dirty="0" smtClean="0"/>
                        <a:t>(-1,4</a:t>
                      </a:r>
                      <a:r>
                        <a:rPr lang="cs-CZ" sz="1400" b="1" baseline="0" dirty="0" smtClean="0"/>
                        <a:t> %)</a:t>
                      </a:r>
                      <a:endParaRPr lang="cs-CZ" sz="1400" b="1" dirty="0"/>
                    </a:p>
                  </a:txBody>
                  <a:tcPr anchor="ctr"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7 620</a:t>
                      </a:r>
                    </a:p>
                  </a:txBody>
                  <a:tcPr anchor="ctr" horzOverflow="overflow"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80 433</a:t>
                      </a:r>
                    </a:p>
                  </a:txBody>
                  <a:tcPr anchor="ctr" horzOverflow="overflow">
                    <a:solidFill>
                      <a:srgbClr val="FF7D7D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3" descr="feuerwehr-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2755" y="4941672"/>
            <a:ext cx="855709" cy="112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60889" y="404664"/>
            <a:ext cx="7560840" cy="864096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VEŘEJNÉ ZAKÁZKY V ROCE 2013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885" y="2132856"/>
            <a:ext cx="7632848" cy="403244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b="1" dirty="0">
                <a:solidFill>
                  <a:schemeClr val="tx1"/>
                </a:solidFill>
              </a:rPr>
              <a:t>Oddělení v roce 2013 vyhlásilo 62 veřejných </a:t>
            </a:r>
            <a:r>
              <a:rPr lang="cs-CZ" sz="4000" b="1" dirty="0" smtClean="0">
                <a:solidFill>
                  <a:schemeClr val="tx1"/>
                </a:solidFill>
              </a:rPr>
              <a:t>zakázek.</a:t>
            </a:r>
            <a:endParaRPr lang="cs-CZ" sz="4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b="1" dirty="0">
                <a:solidFill>
                  <a:schemeClr val="tx1"/>
                </a:solidFill>
              </a:rPr>
              <a:t>V průběhu výběrového řízení bylo zrušenou 7 výběrových řízení.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b="1" dirty="0">
                <a:solidFill>
                  <a:schemeClr val="tx1"/>
                </a:solidFill>
              </a:rPr>
              <a:t>10 výběrových řízení probíhá ještě v současné době.</a:t>
            </a:r>
            <a:endParaRPr lang="cs-CZ" sz="4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endParaRPr lang="cs-CZ" sz="4000" b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b="1" dirty="0" err="1" smtClean="0">
                <a:solidFill>
                  <a:schemeClr val="tx1"/>
                </a:solidFill>
              </a:rPr>
              <a:t>Vysoutěženo</a:t>
            </a:r>
            <a:r>
              <a:rPr lang="cs-CZ" sz="4000" b="1" dirty="0" smtClean="0">
                <a:solidFill>
                  <a:schemeClr val="tx1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</a:rPr>
              <a:t>bylo 45 výběrových řízení a byly uzavřeny smlouvy </a:t>
            </a:r>
            <a:r>
              <a:rPr lang="cs-CZ" sz="4000" b="1" dirty="0" smtClean="0">
                <a:solidFill>
                  <a:schemeClr val="tx1"/>
                </a:solidFill>
              </a:rPr>
              <a:t>za 304,9 </a:t>
            </a:r>
            <a:r>
              <a:rPr lang="cs-CZ" sz="4000" b="1" dirty="0">
                <a:solidFill>
                  <a:schemeClr val="tx1"/>
                </a:solidFill>
              </a:rPr>
              <a:t>mil. Kč. 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endParaRPr lang="cs-CZ" sz="800" b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b="1" u="sng" dirty="0" smtClean="0">
                <a:solidFill>
                  <a:schemeClr val="tx1"/>
                </a:solidFill>
              </a:rPr>
              <a:t>Z </a:t>
            </a:r>
            <a:r>
              <a:rPr lang="cs-CZ" sz="4000" b="1" u="sng" dirty="0">
                <a:solidFill>
                  <a:schemeClr val="tx1"/>
                </a:solidFill>
              </a:rPr>
              <a:t>toho: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b="1" dirty="0">
                <a:solidFill>
                  <a:schemeClr val="tx1"/>
                </a:solidFill>
              </a:rPr>
              <a:t>Zakázky spolufinancované z IOP			266,1 mil. Kč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b="1" dirty="0">
                <a:solidFill>
                  <a:schemeClr val="tx1"/>
                </a:solidFill>
              </a:rPr>
              <a:t>Povodně 2013					</a:t>
            </a:r>
            <a:r>
              <a:rPr lang="cs-CZ" sz="4000" b="1" dirty="0" smtClean="0">
                <a:solidFill>
                  <a:schemeClr val="tx1"/>
                </a:solidFill>
              </a:rPr>
              <a:t>  11,8 </a:t>
            </a:r>
            <a:r>
              <a:rPr lang="cs-CZ" sz="4000" b="1" dirty="0">
                <a:solidFill>
                  <a:schemeClr val="tx1"/>
                </a:solidFill>
              </a:rPr>
              <a:t>mil. Kč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b="1" dirty="0">
                <a:solidFill>
                  <a:schemeClr val="tx1"/>
                </a:solidFill>
              </a:rPr>
              <a:t>Ostatní podlimitní a nadlimitní zakázky 		</a:t>
            </a:r>
            <a:r>
              <a:rPr lang="cs-CZ" sz="4000" b="1" dirty="0" smtClean="0">
                <a:solidFill>
                  <a:schemeClr val="tx1"/>
                </a:solidFill>
              </a:rPr>
              <a:t>  19,9 </a:t>
            </a:r>
            <a:r>
              <a:rPr lang="cs-CZ" sz="4000" b="1" dirty="0">
                <a:solidFill>
                  <a:schemeClr val="tx1"/>
                </a:solidFill>
              </a:rPr>
              <a:t>mil. Kč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b="1" dirty="0">
                <a:solidFill>
                  <a:schemeClr val="tx1"/>
                </a:solidFill>
              </a:rPr>
              <a:t>Zakázky malého rozsahu				</a:t>
            </a:r>
            <a:r>
              <a:rPr lang="cs-CZ" sz="4000" b="1" dirty="0" smtClean="0">
                <a:solidFill>
                  <a:schemeClr val="tx1"/>
                </a:solidFill>
              </a:rPr>
              <a:t>    7,1 </a:t>
            </a:r>
            <a:r>
              <a:rPr lang="cs-CZ" sz="4000" b="1" dirty="0">
                <a:solidFill>
                  <a:schemeClr val="tx1"/>
                </a:solidFill>
              </a:rPr>
              <a:t>mil. </a:t>
            </a:r>
            <a:r>
              <a:rPr lang="cs-CZ" sz="4000" b="1" dirty="0" smtClean="0">
                <a:solidFill>
                  <a:schemeClr val="tx1"/>
                </a:solidFill>
              </a:rPr>
              <a:t>Kč</a:t>
            </a:r>
            <a:endParaRPr lang="cs-CZ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0869" y="908720"/>
            <a:ext cx="7920880" cy="151216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LIKVIDAČNÍ PRÁCE PROVÁDĚNÉ JEDNOTKAMI HZS ČR V SOUVISLOSTI </a:t>
            </a:r>
            <a:br>
              <a:rPr lang="cs-CZ" sz="4000" dirty="0" smtClean="0"/>
            </a:br>
            <a:r>
              <a:rPr lang="cs-CZ" sz="4000" dirty="0" smtClean="0"/>
              <a:t>S DOPRAVNÍMI NEHODAMI</a:t>
            </a:r>
            <a:endParaRPr lang="cs-CZ" sz="4000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724885" y="2924944"/>
            <a:ext cx="7632848" cy="324036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dirty="0" smtClean="0">
                <a:solidFill>
                  <a:schemeClr val="tx1"/>
                </a:solidFill>
              </a:rPr>
              <a:t>Náhrady účtovány pojišťovnám na LP prováděné do 31.8.2013.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endParaRPr lang="cs-CZ" sz="4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dirty="0" smtClean="0">
                <a:solidFill>
                  <a:schemeClr val="tx1"/>
                </a:solidFill>
              </a:rPr>
              <a:t>Náhrady přijaté od pojišťoven na účty HZS krajů za rok 2013 celkem:    </a:t>
            </a:r>
            <a:r>
              <a:rPr lang="cs-CZ" sz="7300" b="1" dirty="0" smtClean="0">
                <a:solidFill>
                  <a:schemeClr val="tx1"/>
                </a:solidFill>
              </a:rPr>
              <a:t>48 194 540 Kč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endParaRPr lang="cs-CZ" sz="4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4000" dirty="0" smtClean="0">
                <a:solidFill>
                  <a:schemeClr val="tx1"/>
                </a:solidFill>
              </a:rPr>
              <a:t>Na základě dohody s Českou kanceláří pojistitelů.</a:t>
            </a:r>
            <a:endParaRPr lang="cs-CZ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543800" cy="1524000"/>
          </a:xfrm>
        </p:spPr>
        <p:txBody>
          <a:bodyPr/>
          <a:lstStyle/>
          <a:p>
            <a:r>
              <a:rPr lang="cs-CZ" dirty="0" smtClean="0"/>
              <a:t>SEKCE ŘÍZENÍ LIDSKÝCH ZDROJŮ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632848" cy="990600"/>
          </a:xfrm>
        </p:spPr>
        <p:txBody>
          <a:bodyPr>
            <a:normAutofit/>
          </a:bodyPr>
          <a:lstStyle/>
          <a:p>
            <a:pPr algn="r"/>
            <a:r>
              <a:rPr lang="cs-CZ" sz="3800" dirty="0" smtClean="0"/>
              <a:t>plk. Mgr. Josef Slavík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371787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735564"/>
              </p:ext>
            </p:extLst>
          </p:nvPr>
        </p:nvGraphicFramePr>
        <p:xfrm>
          <a:off x="755576" y="476672"/>
          <a:ext cx="7560840" cy="559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0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295628"/>
              </p:ext>
            </p:extLst>
          </p:nvPr>
        </p:nvGraphicFramePr>
        <p:xfrm>
          <a:off x="755576" y="548680"/>
          <a:ext cx="7560840" cy="553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9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47638"/>
              </p:ext>
            </p:extLst>
          </p:nvPr>
        </p:nvGraphicFramePr>
        <p:xfrm>
          <a:off x="755576" y="548680"/>
          <a:ext cx="7561264" cy="1127760"/>
        </p:xfrm>
        <a:graphic>
          <a:graphicData uri="http://schemas.openxmlformats.org/drawingml/2006/table">
            <a:tbl>
              <a:tblPr/>
              <a:tblGrid>
                <a:gridCol w="1890316"/>
                <a:gridCol w="1890316"/>
                <a:gridCol w="1890316"/>
                <a:gridCol w="1890316"/>
              </a:tblGrid>
              <a:tr h="2132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Počty mužů a žen HZS ČR k 1.1.2014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2777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Kategorie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Muži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Ženy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827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Služební poměr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845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827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Pracovní poměr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303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680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983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827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8652      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1525       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477886"/>
              </p:ext>
            </p:extLst>
          </p:nvPr>
        </p:nvGraphicFramePr>
        <p:xfrm>
          <a:off x="755576" y="2060848"/>
          <a:ext cx="7560840" cy="395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74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76713"/>
              </p:ext>
            </p:extLst>
          </p:nvPr>
        </p:nvGraphicFramePr>
        <p:xfrm>
          <a:off x="395536" y="548680"/>
          <a:ext cx="8280399" cy="854074"/>
        </p:xfrm>
        <a:graphic>
          <a:graphicData uri="http://schemas.openxmlformats.org/drawingml/2006/table">
            <a:tbl>
              <a:tblPr/>
              <a:tblGrid>
                <a:gridCol w="2313641"/>
                <a:gridCol w="864571"/>
                <a:gridCol w="864571"/>
                <a:gridCol w="864571"/>
                <a:gridCol w="864571"/>
                <a:gridCol w="864571"/>
                <a:gridCol w="864571"/>
                <a:gridCol w="779332"/>
              </a:tblGrid>
              <a:tr h="24402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Přehled věkové struktury příslušníků HZS ČR k 1.1.2014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21"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1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Věk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20 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20-30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30-40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40-50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50-60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nad 60 let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83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9 194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290011"/>
              </p:ext>
            </p:extLst>
          </p:nvPr>
        </p:nvGraphicFramePr>
        <p:xfrm>
          <a:off x="611560" y="1916832"/>
          <a:ext cx="77768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74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73337"/>
              </p:ext>
            </p:extLst>
          </p:nvPr>
        </p:nvGraphicFramePr>
        <p:xfrm>
          <a:off x="395536" y="548680"/>
          <a:ext cx="8353426" cy="762000"/>
        </p:xfrm>
        <a:graphic>
          <a:graphicData uri="http://schemas.openxmlformats.org/drawingml/2006/table">
            <a:tbl>
              <a:tblPr/>
              <a:tblGrid>
                <a:gridCol w="2576542"/>
                <a:gridCol w="962814"/>
                <a:gridCol w="962814"/>
                <a:gridCol w="962814"/>
                <a:gridCol w="962814"/>
                <a:gridCol w="962814"/>
                <a:gridCol w="962814"/>
              </a:tblGrid>
              <a:tr h="11860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Přehled věkové struktury zaměstnanců v pracovním poměru HZS ČR k 1.1.2014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1659"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Věk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30 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30-40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40-50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50-60 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nad 60 let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058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32902"/>
              </p:ext>
            </p:extLst>
          </p:nvPr>
        </p:nvGraphicFramePr>
        <p:xfrm>
          <a:off x="755576" y="1988840"/>
          <a:ext cx="75608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77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24378"/>
              </p:ext>
            </p:extLst>
          </p:nvPr>
        </p:nvGraphicFramePr>
        <p:xfrm>
          <a:off x="467544" y="548680"/>
          <a:ext cx="8064500" cy="908051"/>
        </p:xfrm>
        <a:graphic>
          <a:graphicData uri="http://schemas.openxmlformats.org/drawingml/2006/table">
            <a:tbl>
              <a:tblPr/>
              <a:tblGrid>
                <a:gridCol w="1811030"/>
                <a:gridCol w="1027798"/>
                <a:gridCol w="1027798"/>
                <a:gridCol w="1027798"/>
                <a:gridCol w="1027798"/>
                <a:gridCol w="1027798"/>
                <a:gridCol w="520090"/>
                <a:gridCol w="594390"/>
              </a:tblGrid>
              <a:tr h="18288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Přehled vzdělání příslušníků HZS ČR k 1.1.2014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Stupeň vzdělání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Základní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Výuční list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Střední s maturitou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Vyšší odborné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Bakalářské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Magisterské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728815"/>
              </p:ext>
            </p:extLst>
          </p:nvPr>
        </p:nvGraphicFramePr>
        <p:xfrm>
          <a:off x="467544" y="2276872"/>
          <a:ext cx="7992888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84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17626"/>
              </p:ext>
            </p:extLst>
          </p:nvPr>
        </p:nvGraphicFramePr>
        <p:xfrm>
          <a:off x="395536" y="548680"/>
          <a:ext cx="8280400" cy="854075"/>
        </p:xfrm>
        <a:graphic>
          <a:graphicData uri="http://schemas.openxmlformats.org/drawingml/2006/table">
            <a:tbl>
              <a:tblPr/>
              <a:tblGrid>
                <a:gridCol w="1482777"/>
                <a:gridCol w="1079236"/>
                <a:gridCol w="1038569"/>
                <a:gridCol w="1038569"/>
                <a:gridCol w="1038569"/>
                <a:gridCol w="1038569"/>
                <a:gridCol w="1038569"/>
                <a:gridCol w="525542"/>
              </a:tblGrid>
              <a:tr h="18301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Přehled vzdělání zaměstnanců v pracovním poměru HZS ČR k 1.1.2014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77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Stupeň vzdělání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Základní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Výuční list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Střední s maturitou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Vyšší odborné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Bakalářské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Magisterské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76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157469"/>
              </p:ext>
            </p:extLst>
          </p:nvPr>
        </p:nvGraphicFramePr>
        <p:xfrm>
          <a:off x="467544" y="2204864"/>
          <a:ext cx="7992888" cy="394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32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467544" y="1628800"/>
            <a:ext cx="8280920" cy="43924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120000"/>
              </a:lnSpc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600" dirty="0" smtClean="0">
                <a:solidFill>
                  <a:schemeClr val="tx1"/>
                </a:solidFill>
                <a:cs typeface="Times New Roman" pitchFamily="18" charset="0"/>
              </a:rPr>
              <a:t>Výjezdů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cs typeface="Times New Roman" pitchFamily="18" charset="0"/>
              </a:rPr>
              <a:t>jednotek PO 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bylo evidováno </a:t>
            </a:r>
            <a:r>
              <a:rPr lang="cs-CZ" sz="2600" b="1" dirty="0" smtClean="0">
                <a:solidFill>
                  <a:schemeClr val="tx1"/>
                </a:solidFill>
                <a:cs typeface="Times New Roman" pitchFamily="18" charset="0"/>
              </a:rPr>
              <a:t>158.476 </a:t>
            </a:r>
            <a:r>
              <a:rPr lang="cs-CZ" dirty="0">
                <a:solidFill>
                  <a:schemeClr val="tx1"/>
                </a:solidFill>
                <a:cs typeface="Times New Roman" pitchFamily="18" charset="0"/>
              </a:rPr>
              <a:t>…. + 12,7 %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None/>
            </a:pPr>
            <a:r>
              <a:rPr lang="cs-CZ" sz="2200" i="1" dirty="0" smtClean="0">
                <a:solidFill>
                  <a:schemeClr val="tx1"/>
                </a:solidFill>
                <a:cs typeface="Times New Roman" pitchFamily="18" charset="0"/>
              </a:rPr>
              <a:t>      </a:t>
            </a:r>
            <a:r>
              <a:rPr lang="cs-CZ" i="1" dirty="0" smtClean="0">
                <a:solidFill>
                  <a:srgbClr val="000099"/>
                </a:solidFill>
                <a:cs typeface="Times New Roman" pitchFamily="18" charset="0"/>
              </a:rPr>
              <a:t>každé </a:t>
            </a:r>
            <a:r>
              <a:rPr lang="cs-CZ" b="1" i="1" dirty="0">
                <a:solidFill>
                  <a:srgbClr val="000099"/>
                </a:solidFill>
                <a:cs typeface="Times New Roman" pitchFamily="18" charset="0"/>
              </a:rPr>
              <a:t>3</a:t>
            </a:r>
            <a:r>
              <a:rPr lang="cs-CZ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rgbClr val="000099"/>
                </a:solidFill>
                <a:cs typeface="Times New Roman" pitchFamily="18" charset="0"/>
              </a:rPr>
              <a:t>min. </a:t>
            </a:r>
            <a:r>
              <a:rPr lang="cs-CZ" i="1" dirty="0">
                <a:solidFill>
                  <a:srgbClr val="000099"/>
                </a:solidFill>
                <a:cs typeface="Times New Roman" pitchFamily="18" charset="0"/>
              </a:rPr>
              <a:t>a </a:t>
            </a:r>
            <a:r>
              <a:rPr lang="cs-CZ" b="1" i="1" dirty="0">
                <a:solidFill>
                  <a:srgbClr val="000099"/>
                </a:solidFill>
                <a:cs typeface="Times New Roman" pitchFamily="18" charset="0"/>
              </a:rPr>
              <a:t>19</a:t>
            </a:r>
            <a:r>
              <a:rPr lang="cs-CZ" i="1" dirty="0">
                <a:solidFill>
                  <a:srgbClr val="000099"/>
                </a:solidFill>
                <a:cs typeface="Times New Roman" pitchFamily="18" charset="0"/>
              </a:rPr>
              <a:t> s vyjížděla jednotka </a:t>
            </a:r>
            <a:r>
              <a:rPr lang="cs-CZ" i="1" dirty="0" smtClean="0">
                <a:solidFill>
                  <a:srgbClr val="000099"/>
                </a:solidFill>
                <a:cs typeface="Times New Roman" pitchFamily="18" charset="0"/>
              </a:rPr>
              <a:t>PO</a:t>
            </a:r>
          </a:p>
          <a:p>
            <a:pPr marL="355600" indent="-355600" algn="just">
              <a:lnSpc>
                <a:spcPct val="110000"/>
              </a:lnSpc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600" dirty="0" smtClean="0">
                <a:solidFill>
                  <a:schemeClr val="tx1"/>
                </a:solidFill>
                <a:cs typeface="Times New Roman" pitchFamily="18" charset="0"/>
              </a:rPr>
              <a:t>Součinnost se složkami IZS proběhla	                                           v </a:t>
            </a:r>
            <a:r>
              <a:rPr lang="cs-CZ" sz="2600" b="1" dirty="0" smtClean="0">
                <a:solidFill>
                  <a:schemeClr val="tx1"/>
                </a:solidFill>
                <a:cs typeface="Times New Roman" pitchFamily="18" charset="0"/>
              </a:rPr>
              <a:t>98.355 </a:t>
            </a:r>
            <a:r>
              <a:rPr lang="cs-CZ" sz="2600" dirty="0">
                <a:solidFill>
                  <a:schemeClr val="tx1"/>
                </a:solidFill>
                <a:cs typeface="Times New Roman" pitchFamily="18" charset="0"/>
              </a:rPr>
              <a:t>případech …. - 0,12 </a:t>
            </a:r>
            <a:r>
              <a:rPr lang="cs-CZ" sz="2600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cs-CZ" i="1" dirty="0" smtClean="0">
                <a:solidFill>
                  <a:srgbClr val="000099"/>
                </a:solidFill>
                <a:cs typeface="Times New Roman" pitchFamily="18" charset="0"/>
              </a:rPr>
              <a:t>každých </a:t>
            </a:r>
            <a:r>
              <a:rPr lang="cs-CZ" b="1" i="1" dirty="0" smtClean="0">
                <a:solidFill>
                  <a:srgbClr val="000099"/>
                </a:solidFill>
                <a:cs typeface="Times New Roman" pitchFamily="18" charset="0"/>
              </a:rPr>
              <a:t>5</a:t>
            </a:r>
            <a:r>
              <a:rPr lang="cs-CZ" i="1" dirty="0" smtClean="0">
                <a:solidFill>
                  <a:srgbClr val="000099"/>
                </a:solidFill>
                <a:cs typeface="Times New Roman" pitchFamily="18" charset="0"/>
              </a:rPr>
              <a:t> min. a </a:t>
            </a:r>
            <a:r>
              <a:rPr lang="cs-CZ" b="1" i="1" dirty="0" smtClean="0">
                <a:solidFill>
                  <a:srgbClr val="000099"/>
                </a:solidFill>
                <a:cs typeface="Times New Roman" pitchFamily="18" charset="0"/>
              </a:rPr>
              <a:t>21</a:t>
            </a:r>
            <a:r>
              <a:rPr lang="cs-CZ" i="1" dirty="0" smtClean="0">
                <a:solidFill>
                  <a:srgbClr val="000099"/>
                </a:solidFill>
                <a:cs typeface="Times New Roman" pitchFamily="18" charset="0"/>
              </a:rPr>
              <a:t> s zasahovaly	                                   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cs-CZ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rgbClr val="000099"/>
                </a:solidFill>
                <a:cs typeface="Times New Roman" pitchFamily="18" charset="0"/>
              </a:rPr>
              <a:t>    složky IZS</a:t>
            </a:r>
          </a:p>
          <a:p>
            <a:pPr marL="355600" indent="-3556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chemeClr val="tx1"/>
                </a:solidFill>
              </a:rPr>
              <a:t>Zraněno </a:t>
            </a:r>
            <a:r>
              <a:rPr lang="cs-CZ" sz="2600" dirty="0">
                <a:solidFill>
                  <a:schemeClr val="tx1"/>
                </a:solidFill>
              </a:rPr>
              <a:t>bylo </a:t>
            </a:r>
            <a:r>
              <a:rPr lang="cs-CZ" sz="2600" b="1" dirty="0" smtClean="0">
                <a:solidFill>
                  <a:schemeClr val="tx1"/>
                </a:solidFill>
              </a:rPr>
              <a:t>435</a:t>
            </a:r>
            <a:r>
              <a:rPr lang="cs-CZ" sz="2600" dirty="0" smtClean="0">
                <a:solidFill>
                  <a:schemeClr val="tx1"/>
                </a:solidFill>
              </a:rPr>
              <a:t> hasičů </a:t>
            </a:r>
            <a:r>
              <a:rPr lang="cs-CZ" sz="2000" dirty="0" smtClean="0">
                <a:solidFill>
                  <a:schemeClr val="tx1"/>
                </a:solidFill>
              </a:rPr>
              <a:t>(- 4,2 %):	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900"/>
              </a:spcBef>
              <a:buNone/>
              <a:tabLst>
                <a:tab pos="266700" algn="l"/>
              </a:tabLst>
            </a:pPr>
            <a:r>
              <a:rPr lang="cs-CZ" sz="2200" dirty="0">
                <a:solidFill>
                  <a:schemeClr val="tx1"/>
                </a:solidFill>
              </a:rPr>
              <a:t>	</a:t>
            </a:r>
            <a:r>
              <a:rPr lang="cs-CZ" sz="2200" i="1" dirty="0">
                <a:solidFill>
                  <a:schemeClr val="tx1"/>
                </a:solidFill>
              </a:rPr>
              <a:t> - </a:t>
            </a:r>
            <a:r>
              <a:rPr lang="cs-CZ" sz="2200" b="1" i="1" dirty="0">
                <a:solidFill>
                  <a:schemeClr val="tx1"/>
                </a:solidFill>
              </a:rPr>
              <a:t>316</a:t>
            </a:r>
            <a:r>
              <a:rPr lang="cs-CZ" sz="2200" i="1" dirty="0">
                <a:solidFill>
                  <a:schemeClr val="tx1"/>
                </a:solidFill>
              </a:rPr>
              <a:t> profesionálních hasičů (- 16)</a:t>
            </a:r>
          </a:p>
          <a:p>
            <a:pPr marL="0" indent="0" algn="just">
              <a:spcBef>
                <a:spcPts val="900"/>
              </a:spcBef>
              <a:buNone/>
              <a:tabLst>
                <a:tab pos="266700" algn="l"/>
              </a:tabLst>
            </a:pPr>
            <a:r>
              <a:rPr lang="cs-CZ" sz="2200" i="1" dirty="0">
                <a:solidFill>
                  <a:schemeClr val="tx1"/>
                </a:solidFill>
              </a:rPr>
              <a:t>	 - </a:t>
            </a:r>
            <a:r>
              <a:rPr lang="cs-CZ" sz="2200" b="1" i="1" dirty="0">
                <a:solidFill>
                  <a:schemeClr val="tx1"/>
                </a:solidFill>
              </a:rPr>
              <a:t>119</a:t>
            </a:r>
            <a:r>
              <a:rPr lang="cs-CZ" sz="2200" i="1" dirty="0">
                <a:solidFill>
                  <a:schemeClr val="tx1"/>
                </a:solidFill>
              </a:rPr>
              <a:t> dobrovolných hasičů (- 3)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</a:pPr>
            <a:endParaRPr lang="cs-CZ" sz="2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Nadpis 3"/>
          <p:cNvSpPr>
            <a:spLocks noGrp="1"/>
          </p:cNvSpPr>
          <p:nvPr>
            <p:ph type="title"/>
          </p:nvPr>
        </p:nvSpPr>
        <p:spPr>
          <a:xfrm>
            <a:off x="577690" y="332656"/>
            <a:ext cx="7920880" cy="1008112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VÝJEZDY  JEDNOTEK  PO  V  ROCE  2013</a:t>
            </a:r>
            <a:endParaRPr lang="cs-CZ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0194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4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188285"/>
              </p:ext>
            </p:extLst>
          </p:nvPr>
        </p:nvGraphicFramePr>
        <p:xfrm>
          <a:off x="755576" y="476672"/>
          <a:ext cx="7560321" cy="3520719"/>
        </p:xfrm>
        <a:graphic>
          <a:graphicData uri="http://schemas.openxmlformats.org/drawingml/2006/table">
            <a:tbl>
              <a:tblPr/>
              <a:tblGrid>
                <a:gridCol w="1832900"/>
                <a:gridCol w="1040210"/>
                <a:gridCol w="1040210"/>
                <a:gridCol w="1040210"/>
                <a:gridCol w="1040210"/>
                <a:gridCol w="1040210"/>
                <a:gridCol w="526371"/>
              </a:tblGrid>
              <a:tr h="15309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Struktura příslušníků u HZS ČR k 1.1.2014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3074"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 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Velitel stanice/velitel roty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Velitel čety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Velitel družstva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Ostatní vedoucí služební funkcionáři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Řízení příslušníci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GŘ HZS ČR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hlavního města Prahy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Středočeského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Jihočeského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Plzeňského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Karlovarského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Ústeckého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Libereckého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Královéhradeckého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Pardubického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Kraje Vysočina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Jihomoravského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Olomouckého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Moravskoslezského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Zlínského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ZÚ HZS ČR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SOŠ PO a VOŠ PO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30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 příslušníků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651865"/>
              </p:ext>
            </p:extLst>
          </p:nvPr>
        </p:nvGraphicFramePr>
        <p:xfrm>
          <a:off x="323528" y="4077072"/>
          <a:ext cx="84969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9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28016"/>
              </p:ext>
            </p:extLst>
          </p:nvPr>
        </p:nvGraphicFramePr>
        <p:xfrm>
          <a:off x="539552" y="692696"/>
          <a:ext cx="7993062" cy="287338"/>
        </p:xfrm>
        <a:graphic>
          <a:graphicData uri="http://schemas.openxmlformats.org/drawingml/2006/table">
            <a:tbl>
              <a:tblPr/>
              <a:tblGrid>
                <a:gridCol w="7993062"/>
              </a:tblGrid>
              <a:tr h="28733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Počty příslušníků HZS ČR v jednotlivých tarifních třídách k 1.1.2014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919"/>
              </p:ext>
            </p:extLst>
          </p:nvPr>
        </p:nvGraphicFramePr>
        <p:xfrm>
          <a:off x="467544" y="1484784"/>
          <a:ext cx="2232026" cy="4184652"/>
        </p:xfrm>
        <a:graphic>
          <a:graphicData uri="http://schemas.openxmlformats.org/drawingml/2006/table">
            <a:tbl>
              <a:tblPr/>
              <a:tblGrid>
                <a:gridCol w="1116013"/>
                <a:gridCol w="1116013"/>
              </a:tblGrid>
              <a:tr h="5781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753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11.TT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75306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726012133"/>
              </p:ext>
            </p:extLst>
          </p:nvPr>
        </p:nvGraphicFramePr>
        <p:xfrm>
          <a:off x="2915816" y="1412776"/>
          <a:ext cx="5688632" cy="39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8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36860"/>
              </p:ext>
            </p:extLst>
          </p:nvPr>
        </p:nvGraphicFramePr>
        <p:xfrm>
          <a:off x="323528" y="476672"/>
          <a:ext cx="8353424" cy="3309933"/>
        </p:xfrm>
        <a:graphic>
          <a:graphicData uri="http://schemas.openxmlformats.org/drawingml/2006/table">
            <a:tbl>
              <a:tblPr/>
              <a:tblGrid>
                <a:gridCol w="2348272"/>
                <a:gridCol w="1332694"/>
                <a:gridCol w="1332694"/>
                <a:gridCol w="1332694"/>
                <a:gridCol w="1332694"/>
                <a:gridCol w="674376"/>
              </a:tblGrid>
              <a:tr h="16765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Režim služby u HZS ČR k 1.1.2014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2413"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Režim služby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Výjezd - směna 24 hod.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OPIS - směna 12/24 hod.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Ostatní směna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GŘ HZS ČR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hlavního města Prahy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Středočeského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Jihočeského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Plzeňského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Karlovarského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Ústeckého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Libereckého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Královéhradeckého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Pardubického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Kraje Vysočina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Jihomoravského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Olomouckého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Moravskoslezského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HZS Zlínského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ZÚ HZS ČR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SOŠ PO a VOŠ PO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24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017446"/>
              </p:ext>
            </p:extLst>
          </p:nvPr>
        </p:nvGraphicFramePr>
        <p:xfrm>
          <a:off x="827584" y="3284984"/>
          <a:ext cx="7416824" cy="30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42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5488"/>
              </p:ext>
            </p:extLst>
          </p:nvPr>
        </p:nvGraphicFramePr>
        <p:xfrm>
          <a:off x="467544" y="476672"/>
          <a:ext cx="8280400" cy="3736977"/>
        </p:xfrm>
        <a:graphic>
          <a:graphicData uri="http://schemas.openxmlformats.org/drawingml/2006/table">
            <a:tbl>
              <a:tblPr/>
              <a:tblGrid>
                <a:gridCol w="2128925"/>
                <a:gridCol w="612533"/>
                <a:gridCol w="1135428"/>
                <a:gridCol w="1210126"/>
                <a:gridCol w="1210126"/>
                <a:gridCol w="1210126"/>
                <a:gridCol w="773136"/>
              </a:tblGrid>
              <a:tr h="1676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Přehled odsloužených let příslušníků k 1.1.2014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7660"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 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6 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nad 6 do 15 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nad 15 do 20 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nad 20 do 30 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nad 30 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GŘ HZS ČR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088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hlavního města Prahy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Středočeského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Jihočeského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Plzeňského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Karlovarského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Ústeckého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Libereckého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088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Královéhradeckého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Pardubického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Kraje Vysočina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088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Jihomoravského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Olomouckého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088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Moravskoslezského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HZS Zlínského kraje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ZÚ HZS ČR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SOŠ PO a VOŠ PO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676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 příslušníků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159866"/>
              </p:ext>
            </p:extLst>
          </p:nvPr>
        </p:nvGraphicFramePr>
        <p:xfrm>
          <a:off x="467544" y="4337719"/>
          <a:ext cx="8136904" cy="252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4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891145"/>
              </p:ext>
            </p:extLst>
          </p:nvPr>
        </p:nvGraphicFramePr>
        <p:xfrm>
          <a:off x="251520" y="764704"/>
          <a:ext cx="8582025" cy="50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3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072682"/>
              </p:ext>
            </p:extLst>
          </p:nvPr>
        </p:nvGraphicFramePr>
        <p:xfrm>
          <a:off x="467544" y="476672"/>
          <a:ext cx="8125477" cy="56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17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58900"/>
              </p:ext>
            </p:extLst>
          </p:nvPr>
        </p:nvGraphicFramePr>
        <p:xfrm>
          <a:off x="683568" y="476672"/>
          <a:ext cx="7777162" cy="431800"/>
        </p:xfrm>
        <a:graphic>
          <a:graphicData uri="http://schemas.openxmlformats.org/drawingml/2006/table">
            <a:tbl>
              <a:tblPr/>
              <a:tblGrid>
                <a:gridCol w="7777162"/>
              </a:tblGrid>
              <a:tr h="431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latin typeface="Arial CE"/>
                        </a:rPr>
                        <a:t>Porovnání skutečného průměrného platu příslušníků HZS za rok 2007-2013 s rozpočtovaným průměrným platem v roce 2007-2013 u HZS </a:t>
                      </a:r>
                      <a:r>
                        <a:rPr lang="cs-CZ" sz="1100" b="1" i="0" u="none" strike="noStrike" dirty="0" smtClean="0">
                          <a:latin typeface="Arial CE"/>
                        </a:rPr>
                        <a:t>ČR (v Kč) </a:t>
                      </a:r>
                      <a:r>
                        <a:rPr lang="cs-CZ" sz="1100" b="1" i="0" u="none" strike="noStrike" dirty="0">
                          <a:latin typeface="Arial CE"/>
                        </a:rPr>
                        <a:t>- grafické znázornění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524644"/>
              </p:ext>
            </p:extLst>
          </p:nvPr>
        </p:nvGraphicFramePr>
        <p:xfrm>
          <a:off x="395536" y="1484784"/>
          <a:ext cx="820891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47567"/>
              </p:ext>
            </p:extLst>
          </p:nvPr>
        </p:nvGraphicFramePr>
        <p:xfrm>
          <a:off x="395536" y="4869160"/>
          <a:ext cx="8208962" cy="1152525"/>
        </p:xfrm>
        <a:graphic>
          <a:graphicData uri="http://schemas.openxmlformats.org/drawingml/2006/table">
            <a:tbl>
              <a:tblPr/>
              <a:tblGrid>
                <a:gridCol w="1320164"/>
                <a:gridCol w="1346050"/>
                <a:gridCol w="1320164"/>
                <a:gridCol w="1423706"/>
                <a:gridCol w="1426943"/>
                <a:gridCol w="1371935"/>
              </a:tblGrid>
              <a:tr h="8731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latin typeface="Arial CE"/>
                        </a:rPr>
                        <a:t>rozdíl mezi skutečným průměrným platem v roce 2008/2007 v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latin typeface="Arial CE"/>
                        </a:rPr>
                        <a:t>rozdíl mezi skutečným průměrným platem v roce 2009/2008 v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latin typeface="Arial CE"/>
                        </a:rPr>
                        <a:t>rozdíl mezi skutečným průměrným platem v roce 2010/2009 v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latin typeface="Arial CE"/>
                        </a:rPr>
                        <a:t>rozdíl mezi skutečným průměrným platem v roce 2011/2010 v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latin typeface="Arial CE"/>
                        </a:rPr>
                        <a:t>rozdíl mezi skutečným průměrným platem v roce 2012/2011 v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latin typeface="Arial CE"/>
                        </a:rPr>
                        <a:t>rozdíl mezi skutečným průměrným platem v roce 2013/2012 v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latin typeface="Arial CE"/>
                        </a:rPr>
                        <a:t>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latin typeface="Arial CE"/>
                        </a:rPr>
                        <a:t>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latin typeface="Arial CE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latin typeface="Arial CE"/>
                        </a:rPr>
                        <a:t>-7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latin typeface="Arial CE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latin typeface="Arial CE"/>
                        </a:rPr>
                        <a:t>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3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05914"/>
              </p:ext>
            </p:extLst>
          </p:nvPr>
        </p:nvGraphicFramePr>
        <p:xfrm>
          <a:off x="323528" y="620688"/>
          <a:ext cx="8353424" cy="1728786"/>
        </p:xfrm>
        <a:graphic>
          <a:graphicData uri="http://schemas.openxmlformats.org/drawingml/2006/table">
            <a:tbl>
              <a:tblPr/>
              <a:tblGrid>
                <a:gridCol w="2143630"/>
                <a:gridCol w="634437"/>
                <a:gridCol w="576760"/>
                <a:gridCol w="615212"/>
                <a:gridCol w="615212"/>
                <a:gridCol w="692113"/>
                <a:gridCol w="615212"/>
                <a:gridCol w="615212"/>
                <a:gridCol w="615212"/>
                <a:gridCol w="615212"/>
                <a:gridCol w="615212"/>
              </a:tblGrid>
              <a:tr h="312442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 CE"/>
                        </a:rPr>
                        <a:t>Grafické znázornění skutečných průměrných měsíčních  platů (v Kč) u HZS ČR 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za rok 2013 </a:t>
                      </a:r>
                      <a:r>
                        <a:rPr lang="cs-CZ" sz="1000" b="1" i="0" u="none" strike="noStrike" dirty="0">
                          <a:latin typeface="Arial CE"/>
                        </a:rPr>
                        <a:t>v členění podle tříd  a jednotlivých skupin příslušníků HZS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599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99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latin typeface="Arial CE"/>
                        </a:rPr>
                        <a:t>1. třída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latin typeface="Arial CE"/>
                        </a:rPr>
                        <a:t>2. třída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latin typeface="Arial CE"/>
                        </a:rPr>
                        <a:t>3. třída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latin typeface="Arial CE"/>
                        </a:rPr>
                        <a:t>4. třída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latin typeface="Arial CE"/>
                        </a:rPr>
                        <a:t>5. třída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latin typeface="Arial CE"/>
                        </a:rPr>
                        <a:t>6. třída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latin typeface="Arial CE"/>
                        </a:rPr>
                        <a:t>7. třída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latin typeface="Arial CE"/>
                        </a:rPr>
                        <a:t>8. třída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latin typeface="Arial CE"/>
                        </a:rPr>
                        <a:t>9. třída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latin typeface="Arial CE"/>
                        </a:rPr>
                        <a:t>10. třída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příslušníci HZS v denní směně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23 360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27 352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30 717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30 683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33 298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38 560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49 992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68 884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99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příslušníci HZS - výjezdoví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24 285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19 874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26 986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31 640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36 286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41 731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příslušníci HZS - operační středisko 24 hodinová směna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29 266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33 933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38 963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40 960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41 145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příslušníci HZS - operační středisko 12 hodinová směna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26 643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latin typeface="Arial CE"/>
                        </a:rPr>
                        <a:t>34 905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99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599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marL="0" indent="0" algn="ctr" fontAlgn="b"/>
                      <a:r>
                        <a:rPr lang="cs-CZ" sz="900" b="1" i="0" u="none" strike="noStrike" dirty="0">
                          <a:latin typeface="Arial CE"/>
                        </a:rPr>
                        <a:t>Grafické znázornění skutečného průměrného platu za rok 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120793"/>
              </p:ext>
            </p:extLst>
          </p:nvPr>
        </p:nvGraphicFramePr>
        <p:xfrm>
          <a:off x="827584" y="2420888"/>
          <a:ext cx="7416824" cy="370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12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799383"/>
              </p:ext>
            </p:extLst>
          </p:nvPr>
        </p:nvGraphicFramePr>
        <p:xfrm>
          <a:off x="323850" y="620688"/>
          <a:ext cx="8496300" cy="506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47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5847"/>
              </p:ext>
            </p:extLst>
          </p:nvPr>
        </p:nvGraphicFramePr>
        <p:xfrm>
          <a:off x="611560" y="548680"/>
          <a:ext cx="7848600" cy="215900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latin typeface="Arial CE"/>
                        </a:rPr>
                        <a:t>Porovnání jednotlivých složek skutečného průměrného měsíčního platu příslušníků HZS za rok 2007-2013 v Kč</a:t>
                      </a:r>
                    </a:p>
                  </a:txBody>
                  <a:tcPr marL="6674" marR="6674" marT="66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61743"/>
              </p:ext>
            </p:extLst>
          </p:nvPr>
        </p:nvGraphicFramePr>
        <p:xfrm>
          <a:off x="683568" y="908720"/>
          <a:ext cx="7712062" cy="5544719"/>
        </p:xfrm>
        <a:graphic>
          <a:graphicData uri="http://schemas.openxmlformats.org/drawingml/2006/table">
            <a:tbl>
              <a:tblPr/>
              <a:tblGrid>
                <a:gridCol w="1402792"/>
                <a:gridCol w="750170"/>
                <a:gridCol w="682992"/>
                <a:gridCol w="638205"/>
                <a:gridCol w="629807"/>
                <a:gridCol w="730577"/>
                <a:gridCol w="638205"/>
                <a:gridCol w="649401"/>
                <a:gridCol w="716580"/>
                <a:gridCol w="873333"/>
              </a:tblGrid>
              <a:tr h="4611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latin typeface="Arial CE"/>
                        </a:rPr>
                        <a:t>Hasičský záchranný sbor ČR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platový tarif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příplatek za vedení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zvláštní příplatek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osobní příplatek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odměna za služební pohotovost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latin typeface="Arial CE"/>
                        </a:rPr>
                        <a:t>plat a příplatek za práci přesčas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náhrady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odměny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celkem průměrný měsíční plat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 2007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21 258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458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2 307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745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3 019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332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3 609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1 343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33 071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2008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20 847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467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2 406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957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3 030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311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3 888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1 913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33 819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2009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21 250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481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2 747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1 101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3 140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317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4 020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1 586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34 642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0385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2010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21 637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483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2 346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1 090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3 099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287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3 965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1 405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34 312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0385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2011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19 519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494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1 954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1 087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2 795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186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3 628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2 243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31 906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50385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2012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19 570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571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2 008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1 369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2 838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208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3 602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1 776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31 942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2013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19 705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553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2 048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1 410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2 913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298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3 573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1 691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32 191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696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 CE"/>
                        </a:rPr>
                        <a:t>Porovnání jednotlivých složek skutečného průměrného měsíčního platu příslušníků HZS za rok 2007-2013 v % k celkovému průměrnému platu</a:t>
                      </a: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0385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latin typeface="Arial CE"/>
                        </a:rPr>
                        <a:t>Hasičský záchranný sbor ČR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platový tarif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příplatek za vedení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zvláštní příplatek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osobní příplatek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odměna za služební pohotovost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latin typeface="Arial CE"/>
                        </a:rPr>
                        <a:t>plat a příplatek za práci přesčas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náhrady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odměny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latin typeface="Arial CE"/>
                        </a:rPr>
                        <a:t>celkem průměrný měsíční plat </a:t>
                      </a:r>
                    </a:p>
                  </a:txBody>
                  <a:tcPr marL="5416" marR="5416" marT="5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 2007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64,2%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1,4%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7,0%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2,3%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9,1%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10,9%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4,1%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100,0%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2008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61,6%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1,4%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7,1%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2,8%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9,0%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0,9%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11,5%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5,7%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100,0%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2009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61,3%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1,4%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7,9%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3,2%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9,1%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0,9%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11,6%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4,6%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100,0%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0385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2010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63,1%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1,4%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6,8%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3,2%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9,0%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0,8%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11,6%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4,1%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100,0%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50385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2011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61,2%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1,5%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6,1%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3,4%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8,8%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0,6%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11,4%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7,0%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100,0%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50385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2012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61,3%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1,8%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6,3%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4,3%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8,9%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0,7%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11,3%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5,6%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100,0%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50385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latin typeface="Arial CE"/>
                      </a:endParaRPr>
                    </a:p>
                  </a:txBody>
                  <a:tcPr marL="5416" marR="5416" marT="54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průměrný plat za rok 2013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61,2%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1,7%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6,4%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4,4%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9,0%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0,9%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11,1%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5,3%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latin typeface="Arial CE"/>
                        </a:rPr>
                        <a:t>100,0%</a:t>
                      </a:r>
                    </a:p>
                  </a:txBody>
                  <a:tcPr marL="5416" marR="5416" marT="5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577690" y="404664"/>
            <a:ext cx="7920880" cy="151216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ZACHRÁNĚNÉ LIDSKÉ ŽIVOTY </a:t>
            </a:r>
            <a:br>
              <a:rPr lang="cs-CZ" sz="4000" dirty="0" smtClean="0"/>
            </a:br>
            <a:r>
              <a:rPr lang="cs-CZ" sz="4000" dirty="0" smtClean="0"/>
              <a:t>V ROCE 2013</a:t>
            </a:r>
            <a:endParaRPr lang="cs-CZ" sz="4000" dirty="0"/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611560" y="2132856"/>
            <a:ext cx="7848872" cy="417646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00"/>
              </a:spcBef>
              <a:buFont typeface="Wingdings" pitchFamily="2" charset="2"/>
              <a:buNone/>
            </a:pPr>
            <a:r>
              <a:rPr lang="cs-CZ" dirty="0" smtClean="0">
                <a:cs typeface="Times New Roman" pitchFamily="18" charset="0"/>
              </a:rPr>
              <a:t>Jednotky požární ochrany bezprostředně zachránily nebo evakuovaly z ohrožených prostor  </a:t>
            </a:r>
            <a:r>
              <a:rPr lang="cs-CZ" sz="3000" b="1" dirty="0" smtClean="0">
                <a:cs typeface="Times New Roman" pitchFamily="18" charset="0"/>
              </a:rPr>
              <a:t>47.708 osob.</a:t>
            </a:r>
            <a:endParaRPr lang="cs-CZ" sz="3000" i="1" dirty="0"/>
          </a:p>
          <a:p>
            <a:pPr marL="0" indent="0">
              <a:spcBef>
                <a:spcPts val="1800"/>
              </a:spcBef>
              <a:buNone/>
              <a:tabLst>
                <a:tab pos="266700" algn="l"/>
              </a:tabLst>
            </a:pPr>
            <a:r>
              <a:rPr lang="cs-CZ" i="1" dirty="0" smtClean="0">
                <a:solidFill>
                  <a:srgbClr val="000099"/>
                </a:solidFill>
              </a:rPr>
              <a:t>Každých </a:t>
            </a:r>
            <a:r>
              <a:rPr lang="cs-CZ" b="1" i="1" dirty="0" smtClean="0">
                <a:solidFill>
                  <a:srgbClr val="000099"/>
                </a:solidFill>
              </a:rPr>
              <a:t>11</a:t>
            </a:r>
            <a:r>
              <a:rPr lang="cs-CZ" i="1" dirty="0" smtClean="0">
                <a:solidFill>
                  <a:srgbClr val="000099"/>
                </a:solidFill>
              </a:rPr>
              <a:t> min byla zachráněna nebo</a:t>
            </a:r>
          </a:p>
          <a:p>
            <a:pPr marL="0" indent="0">
              <a:spcBef>
                <a:spcPts val="400"/>
              </a:spcBef>
              <a:buNone/>
              <a:tabLst>
                <a:tab pos="266700" algn="l"/>
              </a:tabLst>
            </a:pPr>
            <a:r>
              <a:rPr lang="cs-CZ" i="1" dirty="0">
                <a:solidFill>
                  <a:srgbClr val="000099"/>
                </a:solidFill>
              </a:rPr>
              <a:t>e</a:t>
            </a:r>
            <a:r>
              <a:rPr lang="cs-CZ" i="1" dirty="0" smtClean="0">
                <a:solidFill>
                  <a:srgbClr val="000099"/>
                </a:solidFill>
              </a:rPr>
              <a:t>vakuována osoba z ohrožených prostor.</a:t>
            </a:r>
          </a:p>
          <a:p>
            <a:pPr marL="355600" indent="-3556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Při </a:t>
            </a:r>
            <a:r>
              <a:rPr lang="cs-CZ" dirty="0">
                <a:solidFill>
                  <a:schemeClr val="tx1"/>
                </a:solidFill>
              </a:rPr>
              <a:t>zásazích JPO manipulovaly</a:t>
            </a:r>
          </a:p>
          <a:p>
            <a:pPr marL="0" indent="0" algn="just">
              <a:spcBef>
                <a:spcPts val="400"/>
              </a:spcBef>
              <a:buNone/>
              <a:tabLst>
                <a:tab pos="266700" algn="l"/>
              </a:tabLst>
            </a:pPr>
            <a:r>
              <a:rPr lang="cs-CZ" dirty="0" smtClean="0">
                <a:solidFill>
                  <a:schemeClr val="tx1"/>
                </a:solidFill>
              </a:rPr>
              <a:t>	 s </a:t>
            </a:r>
            <a:r>
              <a:rPr lang="cs-CZ" b="1" dirty="0" smtClean="0">
                <a:solidFill>
                  <a:schemeClr val="tx1"/>
                </a:solidFill>
              </a:rPr>
              <a:t>2.157 </a:t>
            </a:r>
            <a:r>
              <a:rPr lang="cs-CZ" dirty="0">
                <a:solidFill>
                  <a:schemeClr val="tx1"/>
                </a:solidFill>
              </a:rPr>
              <a:t>usmrcenými osobami </a:t>
            </a:r>
            <a:r>
              <a:rPr lang="cs-CZ" i="1" dirty="0" smtClean="0">
                <a:solidFill>
                  <a:schemeClr val="tx1"/>
                </a:solidFill>
              </a:rPr>
              <a:t>(- 97</a:t>
            </a:r>
            <a:r>
              <a:rPr lang="cs-CZ" i="1" dirty="0">
                <a:solidFill>
                  <a:schemeClr val="tx1"/>
                </a:solidFill>
              </a:rPr>
              <a:t>)</a:t>
            </a:r>
          </a:p>
          <a:p>
            <a:pPr marL="355600" indent="-3556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Předlékařská </a:t>
            </a:r>
            <a:r>
              <a:rPr lang="cs-CZ" dirty="0">
                <a:solidFill>
                  <a:schemeClr val="tx1"/>
                </a:solidFill>
              </a:rPr>
              <a:t>pomoc byla poskytnuta</a:t>
            </a:r>
          </a:p>
          <a:p>
            <a:pPr marL="0" indent="0" algn="just">
              <a:spcBef>
                <a:spcPts val="400"/>
              </a:spcBef>
              <a:buNone/>
              <a:tabLst>
                <a:tab pos="266700" algn="l"/>
              </a:tabLst>
            </a:pPr>
            <a:r>
              <a:rPr lang="cs-CZ" dirty="0" smtClean="0">
                <a:solidFill>
                  <a:schemeClr val="tx1"/>
                </a:solidFill>
              </a:rPr>
              <a:t>	 </a:t>
            </a:r>
            <a:r>
              <a:rPr lang="cs-CZ" b="1" dirty="0" smtClean="0">
                <a:solidFill>
                  <a:schemeClr val="tx1"/>
                </a:solidFill>
              </a:rPr>
              <a:t>19.701 </a:t>
            </a:r>
            <a:r>
              <a:rPr lang="cs-CZ" dirty="0">
                <a:solidFill>
                  <a:schemeClr val="tx1"/>
                </a:solidFill>
              </a:rPr>
              <a:t>zraněným osobám </a:t>
            </a:r>
            <a:r>
              <a:rPr lang="cs-CZ" i="1" dirty="0" smtClean="0">
                <a:solidFill>
                  <a:schemeClr val="tx1"/>
                </a:solidFill>
              </a:rPr>
              <a:t>(+ 914</a:t>
            </a:r>
            <a:r>
              <a:rPr lang="cs-CZ" i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3717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40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942213"/>
              </p:ext>
            </p:extLst>
          </p:nvPr>
        </p:nvGraphicFramePr>
        <p:xfrm>
          <a:off x="107504" y="620688"/>
          <a:ext cx="8943975" cy="534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3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989267"/>
              </p:ext>
            </p:extLst>
          </p:nvPr>
        </p:nvGraphicFramePr>
        <p:xfrm>
          <a:off x="467544" y="548680"/>
          <a:ext cx="8136904" cy="553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08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543800" cy="1524000"/>
          </a:xfrm>
        </p:spPr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632848" cy="1584176"/>
          </a:xfrm>
        </p:spPr>
        <p:txBody>
          <a:bodyPr>
            <a:normAutofit fontScale="92500"/>
          </a:bodyPr>
          <a:lstStyle/>
          <a:p>
            <a:pPr algn="ctr"/>
            <a:r>
              <a:rPr lang="cs-CZ" sz="3000" b="1" dirty="0" smtClean="0"/>
              <a:t>TISKOVÁ KONFERENCE MV – GŘ HZS ČR</a:t>
            </a:r>
            <a:br>
              <a:rPr lang="cs-CZ" sz="3000" b="1" dirty="0" smtClean="0"/>
            </a:br>
            <a:r>
              <a:rPr lang="cs-CZ" sz="3000" b="1" dirty="0" smtClean="0"/>
              <a:t>29. ledna 2014</a:t>
            </a:r>
          </a:p>
          <a:p>
            <a:pPr algn="ctr"/>
            <a:r>
              <a:rPr lang="cs-CZ" sz="3000" b="1" dirty="0" smtClean="0"/>
              <a:t>PRAHA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27867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690" y="260648"/>
            <a:ext cx="7920880" cy="151216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ŠKODY NA MAJETKU A UCHRÁNĚNÉ HODNOTY PŘI POŽÁRECH 2005 – 2013 </a:t>
            </a:r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899592" y="1916832"/>
            <a:ext cx="734481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/>
              <a:t>Požáry v roce </a:t>
            </a:r>
            <a:r>
              <a:rPr lang="cs-CZ" sz="2000" dirty="0" smtClean="0"/>
              <a:t>2013 </a:t>
            </a:r>
            <a:r>
              <a:rPr lang="cs-CZ" sz="2000" dirty="0"/>
              <a:t>způsobily </a:t>
            </a:r>
            <a:r>
              <a:rPr lang="cs-CZ" sz="2000" b="1" dirty="0"/>
              <a:t>škody za </a:t>
            </a:r>
            <a:r>
              <a:rPr lang="cs-CZ" sz="2000" b="1" dirty="0" smtClean="0"/>
              <a:t>2,402 mld</a:t>
            </a:r>
            <a:r>
              <a:rPr lang="cs-CZ" sz="2000" b="1" dirty="0"/>
              <a:t>. Kč.</a:t>
            </a:r>
          </a:p>
          <a:p>
            <a:pPr marL="342900" indent="-34290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/>
              <a:t>Hasiči před požáry </a:t>
            </a:r>
            <a:r>
              <a:rPr lang="cs-CZ" sz="2000" b="1" dirty="0"/>
              <a:t>uchránili hodnoty za </a:t>
            </a:r>
            <a:r>
              <a:rPr lang="cs-CZ" sz="2000" b="1" dirty="0" smtClean="0"/>
              <a:t>13,34 </a:t>
            </a:r>
            <a:r>
              <a:rPr lang="cs-CZ" sz="2000" b="1" dirty="0"/>
              <a:t>mld. Kč.</a:t>
            </a:r>
          </a:p>
        </p:txBody>
      </p:sp>
      <p:graphicFrame>
        <p:nvGraphicFramePr>
          <p:cNvPr id="14" name="Graf 13" descr="Uchráněné hodnoty (mld. Kč)"/>
          <p:cNvGraphicFramePr/>
          <p:nvPr>
            <p:extLst>
              <p:ext uri="{D42A27DB-BD31-4B8C-83A1-F6EECF244321}">
                <p14:modId xmlns:p14="http://schemas.microsoft.com/office/powerpoint/2010/main" val="1636409478"/>
              </p:ext>
            </p:extLst>
          </p:nvPr>
        </p:nvGraphicFramePr>
        <p:xfrm>
          <a:off x="539552" y="3191490"/>
          <a:ext cx="3888432" cy="297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251061820"/>
              </p:ext>
            </p:extLst>
          </p:nvPr>
        </p:nvGraphicFramePr>
        <p:xfrm>
          <a:off x="4644008" y="3191490"/>
          <a:ext cx="3960440" cy="297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bdélník 15"/>
          <p:cNvSpPr/>
          <p:nvPr/>
        </p:nvSpPr>
        <p:spPr>
          <a:xfrm>
            <a:off x="827584" y="2852936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cs-CZ" sz="1600" b="1" dirty="0" smtClean="0"/>
              <a:t>Uchráněné hodnoty (mil. Kč)</a:t>
            </a:r>
            <a:endParaRPr lang="cs-CZ" sz="1600" b="1" dirty="0"/>
          </a:p>
        </p:txBody>
      </p:sp>
      <p:sp>
        <p:nvSpPr>
          <p:cNvPr id="17" name="Obdélník 16"/>
          <p:cNvSpPr/>
          <p:nvPr/>
        </p:nvSpPr>
        <p:spPr>
          <a:xfrm>
            <a:off x="5292080" y="2852936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</a:pPr>
            <a:r>
              <a:rPr lang="cs-CZ" sz="1600" b="1" dirty="0" smtClean="0"/>
              <a:t>Škody (mil. Kč)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3279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tiv sady Offic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1468</TotalTime>
  <Words>4123</Words>
  <Application>Microsoft Office PowerPoint</Application>
  <PresentationFormat>Předvádění na obrazovce (4:3)</PresentationFormat>
  <Paragraphs>1410</Paragraphs>
  <Slides>82</Slides>
  <Notes>82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82</vt:i4>
      </vt:variant>
    </vt:vector>
  </HeadingPairs>
  <TitlesOfParts>
    <vt:vector size="84" baseType="lpstr">
      <vt:lpstr>NewsPrint</vt:lpstr>
      <vt:lpstr>Visio.Drawing.11</vt:lpstr>
      <vt:lpstr>BILANČNÍ TISKOVÁ KONFERENCE    29. ledna 2014</vt:lpstr>
      <vt:lpstr>SEKCE  IZS  A  OPERAČNÍHO ŘÍZENÍ</vt:lpstr>
      <vt:lpstr>UDÁLOSTI  SE  ZÁSAHEM  JEDNOTEK POŽÁRNÍ  OCHRANY</vt:lpstr>
      <vt:lpstr>PODÍL  NA  CELKOVÉM  POČTU  UDÁLOSTÍ  V  ROCE  2013</vt:lpstr>
      <vt:lpstr>TÍSŇOVÁ VOLÁNÍ NA LINKY 112 a 150</vt:lpstr>
      <vt:lpstr>POČTY  JEDNOTEK  PO  V  ROCE  2013</vt:lpstr>
      <vt:lpstr>VÝJEZDY  JEDNOTEK  PO  V  ROCE  2013</vt:lpstr>
      <vt:lpstr>ZACHRÁNĚNÉ LIDSKÉ ŽIVOTY  V ROCE 2013</vt:lpstr>
      <vt:lpstr>ŠKODY NA MAJETKU A UCHRÁNĚNÉ HODNOTY PŘI POŽÁRECH 2005 – 2013 </vt:lpstr>
      <vt:lpstr>NEJVĚTŠÍ POŽÁRY 2013 (se škodou 50 mil. Kč a vyšší)</vt:lpstr>
      <vt:lpstr>ČINNOSTI ZÁCHRANNÉHO ÚTVARU HZS ČR ZA ROK 2013</vt:lpstr>
      <vt:lpstr>POVODNĚ 2013</vt:lpstr>
      <vt:lpstr>Prezentace aplikace PowerPoint</vt:lpstr>
      <vt:lpstr>INTEGROVANÉ OPERAČNÍ PROGRAMY  NA POŘÍZENÍ TECHNIKY PRO HZS ČR</vt:lpstr>
      <vt:lpstr>CVIČENÍ HZS ČR V ROCE 2013</vt:lpstr>
      <vt:lpstr>ÚČAST ODŘADŮ MV-GŘ HZS ČR  NA MEZINÁRODNÍCH CVIČENÍCH</vt:lpstr>
      <vt:lpstr>KYNOLOGIE V IZS</vt:lpstr>
      <vt:lpstr>Prezentace aplikace PowerPoint</vt:lpstr>
      <vt:lpstr>MODULY CIVILNÍ OCHRANY EU</vt:lpstr>
      <vt:lpstr>HUMANITÁRNÍ POMOC DO ZAHRANIČÍ</vt:lpstr>
      <vt:lpstr>MATERIÁLNÍ HUMANITÁRNÍ POMOC</vt:lpstr>
      <vt:lpstr>ROZVOJOVÁ POMOC</vt:lpstr>
      <vt:lpstr>Prezentace aplikace PowerPoint</vt:lpstr>
      <vt:lpstr>Prezentace aplikace PowerPoint</vt:lpstr>
      <vt:lpstr>DVACÁTÉ  VÝROČÍ  VZNIKU TECHNICKÉHO ÚSTAVU PO</vt:lpstr>
      <vt:lpstr>Prezentace aplikace PowerPoint</vt:lpstr>
      <vt:lpstr>Prezentace aplikace PowerPoint</vt:lpstr>
      <vt:lpstr>Prezentace aplikace PowerPoint</vt:lpstr>
      <vt:lpstr>Prezentace aplikace PowerPoint</vt:lpstr>
      <vt:lpstr>SEKCE PREVENCE  A CIVILNÍ NOUZOVÉ PŘIPRAVENOSTI</vt:lpstr>
      <vt:lpstr>KONCEPCE OCHRANY OBYVATELSTVA DO ROKU 2020 S VÝHLEDEM DO ROKU 2030</vt:lpstr>
      <vt:lpstr>POSLÁNÍ A RÁMEC OCHRANY OBYVATELSTVA</vt:lpstr>
      <vt:lpstr>ANALÝZA SOUČASNÉHO STAVU</vt:lpstr>
      <vt:lpstr>STRATEGICKÉ PRIORITY OCHRANY OBYVATELSTVA</vt:lpstr>
      <vt:lpstr>KONTROLNÍ AKCE STÁTNÍHO POŽÁRNÍHO DOZORU</vt:lpstr>
      <vt:lpstr>STAVEBNÍ PREVENCE</vt:lpstr>
      <vt:lpstr>SPRÁVNÍ ROZHODNUTÍ A POKUTY</vt:lpstr>
      <vt:lpstr>ZJIŠŤOVÁNÍ PŘÍČIN  VZNIKU POŽÁRŮ</vt:lpstr>
      <vt:lpstr>POČET POŽÁRNĚ  TECHNICKÝCH  EXPERTÍZ</vt:lpstr>
      <vt:lpstr>SPOLUPRÁCE S NÁRODNÍM PAMÁTKOVÝM ÚSTAVEM  A DALŠÍMI SUBJEKTY PAMÁTKOVÉ PÉČE</vt:lpstr>
      <vt:lpstr>VÝBOR PRO CIVILNÍ NOUZOVÉ PLÁNOVÁNÍ</vt:lpstr>
      <vt:lpstr>NOVÁ LEGISLATIVA V OBLASTI CIVILNÍ OCHRANY EU</vt:lpstr>
      <vt:lpstr>VZTAH OCHRANY OBYVATELSTVA, CIVILNÍ OCHRANY  A CIVILNÍ OBRANY</vt:lpstr>
      <vt:lpstr>CENA ZA MIMOŘÁDNÉ VÝSLEDKY DOSAŽENÉ V OBLASTI BEZPEČNOSTNÍHO VÝZKUMU</vt:lpstr>
      <vt:lpstr>Prezentace aplikace PowerPoint</vt:lpstr>
      <vt:lpstr>ÚPRAVA RÁMCOVÉHO VZDĚLÁVACÍHO PROGRAMU PRO ZÁKLADNÍ VZDĚLÁVÁNÍ</vt:lpstr>
      <vt:lpstr>Prezentace aplikace PowerPoint</vt:lpstr>
      <vt:lpstr>Prezentace aplikace PowerPoint</vt:lpstr>
      <vt:lpstr>Prezentace aplikace PowerPoint</vt:lpstr>
      <vt:lpstr>ODBORNĚ PŘIPRAVENÍ UČITELÉ</vt:lpstr>
      <vt:lpstr>UČEBNICE A POMŮCKY</vt:lpstr>
      <vt:lpstr>PROJEKTY PODPORUJÍCÍ VÝUKU</vt:lpstr>
      <vt:lpstr>HASÍK CZ</vt:lpstr>
      <vt:lpstr>PROJEKT „VAŠE CESTY K BEZPEČÍ“</vt:lpstr>
      <vt:lpstr>SPOLUPRÁCE SE SLOŽKAMI IZS</vt:lpstr>
      <vt:lpstr>Prezentace aplikace PowerPoint</vt:lpstr>
      <vt:lpstr>SEKCE EKONOMIKY</vt:lpstr>
      <vt:lpstr>POROVNÁNÍ ROZPOČTU VÝDAJŮ HZS ČR (bez výdajů za oblast sociálního zabezpečení a výdajů na EU projekty)</vt:lpstr>
      <vt:lpstr>VÝVOJ INVESTIC HZS ČR</vt:lpstr>
      <vt:lpstr>VEŘEJNÉ ZAKÁZKY V ROCE 2013</vt:lpstr>
      <vt:lpstr>LIKVIDAČNÍ PRÁCE PROVÁDĚNÉ JEDNOTKAMI HZS ČR V SOUVISLOSTI  S DOPRAVNÍMI NEHODAMI</vt:lpstr>
      <vt:lpstr>SEKCE ŘÍZENÍ LIDSKÝCH ZDROJŮ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Hlaváčková</dc:creator>
  <cp:lastModifiedBy>Kateřina Hlaváčková</cp:lastModifiedBy>
  <cp:revision>114</cp:revision>
  <cp:lastPrinted>2014-01-29T06:52:35Z</cp:lastPrinted>
  <dcterms:created xsi:type="dcterms:W3CDTF">2014-01-23T08:31:41Z</dcterms:created>
  <dcterms:modified xsi:type="dcterms:W3CDTF">2014-01-29T06:58:49Z</dcterms:modified>
</cp:coreProperties>
</file>